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0"/>
  </p:notesMasterIdLst>
  <p:sldIdLst>
    <p:sldId id="256" r:id="rId2"/>
    <p:sldId id="265" r:id="rId3"/>
    <p:sldId id="263" r:id="rId4"/>
    <p:sldId id="266" r:id="rId5"/>
    <p:sldId id="258" r:id="rId6"/>
    <p:sldId id="267" r:id="rId7"/>
    <p:sldId id="284" r:id="rId8"/>
    <p:sldId id="268" r:id="rId9"/>
    <p:sldId id="285" r:id="rId10"/>
    <p:sldId id="269" r:id="rId11"/>
    <p:sldId id="270" r:id="rId12"/>
    <p:sldId id="281" r:id="rId13"/>
    <p:sldId id="282" r:id="rId14"/>
    <p:sldId id="273" r:id="rId15"/>
    <p:sldId id="272" r:id="rId16"/>
    <p:sldId id="274" r:id="rId17"/>
    <p:sldId id="277" r:id="rId18"/>
    <p:sldId id="287" r:id="rId19"/>
    <p:sldId id="288" r:id="rId20"/>
    <p:sldId id="279" r:id="rId21"/>
    <p:sldId id="283" r:id="rId22"/>
    <p:sldId id="278" r:id="rId23"/>
    <p:sldId id="264" r:id="rId24"/>
    <p:sldId id="280" r:id="rId25"/>
    <p:sldId id="262" r:id="rId26"/>
    <p:sldId id="275" r:id="rId27"/>
    <p:sldId id="286" r:id="rId28"/>
    <p:sldId id="276" r:id="rId29"/>
  </p:sldIdLst>
  <p:sldSz cx="9144000" cy="6858000" type="screen4x3"/>
  <p:notesSz cx="6858000" cy="9144000"/>
  <p:defaultTextStyle>
    <a:defPPr>
      <a:defRPr lang="de-DE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hiddenSlides="1"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87" d="100"/>
          <a:sy n="87" d="100"/>
        </p:scale>
        <p:origin x="-856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notesMaster" Target="notesMasters/notesMaster1.xml"/><Relationship Id="rId31" Type="http://schemas.openxmlformats.org/officeDocument/2006/relationships/printerSettings" Target="printerSettings/printerSettings1.bin"/><Relationship Id="rId32" Type="http://schemas.openxmlformats.org/officeDocument/2006/relationships/presProps" Target="pres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D7BA35-4792-AE4F-B7A6-A4BCD39DEB01}" type="datetimeFigureOut">
              <a:rPr lang="de-DE" smtClean="0"/>
              <a:t>11/13/13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Mastertextformat bearbeiten</a:t>
            </a:r>
          </a:p>
          <a:p>
            <a:pPr lvl="1"/>
            <a:r>
              <a:rPr lang="en-US" smtClean="0"/>
              <a:t>Zweite Ebene</a:t>
            </a:r>
          </a:p>
          <a:p>
            <a:pPr lvl="2"/>
            <a:r>
              <a:rPr lang="en-US" smtClean="0"/>
              <a:t>Dritte Ebene</a:t>
            </a:r>
          </a:p>
          <a:p>
            <a:pPr lvl="3"/>
            <a:r>
              <a:rPr lang="en-US" smtClean="0"/>
              <a:t>Vierte Ebene</a:t>
            </a:r>
          </a:p>
          <a:p>
            <a:pPr lvl="4"/>
            <a:r>
              <a:rPr lang="en-US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317737-5246-D948-AAEB-6011A79159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429991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Green == </a:t>
            </a:r>
            <a:r>
              <a:rPr lang="de-DE" dirty="0" err="1" smtClean="0"/>
              <a:t>main</a:t>
            </a:r>
            <a:r>
              <a:rPr lang="de-DE" dirty="0" smtClean="0"/>
              <a:t> </a:t>
            </a:r>
            <a:r>
              <a:rPr lang="de-DE" dirty="0" err="1" smtClean="0"/>
              <a:t>chapter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317737-5246-D948-AAEB-6011A7915927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099937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Mastertitelformat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Master-Untertitelformat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62424E-C109-F440-84A3-689A668A7AFE}" type="datetimeFigureOut">
              <a:rPr lang="de-DE" smtClean="0"/>
              <a:t>11/13/13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63D72-CB14-E84A-A386-27EEDDEA687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192312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Mastertitelformat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Mastertextformat bearbeiten</a:t>
            </a:r>
          </a:p>
          <a:p>
            <a:pPr lvl="1"/>
            <a:r>
              <a:rPr lang="en-US" smtClean="0"/>
              <a:t>Zweite Ebene</a:t>
            </a:r>
          </a:p>
          <a:p>
            <a:pPr lvl="2"/>
            <a:r>
              <a:rPr lang="en-US" smtClean="0"/>
              <a:t>Dritte Ebene</a:t>
            </a:r>
          </a:p>
          <a:p>
            <a:pPr lvl="3"/>
            <a:r>
              <a:rPr lang="en-US" smtClean="0"/>
              <a:t>Vierte Ebene</a:t>
            </a:r>
          </a:p>
          <a:p>
            <a:pPr lvl="4"/>
            <a:r>
              <a:rPr lang="en-US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62424E-C109-F440-84A3-689A668A7AFE}" type="datetimeFigureOut">
              <a:rPr lang="de-DE" smtClean="0"/>
              <a:t>11/13/13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63D72-CB14-E84A-A386-27EEDDEA687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731881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Mastertitelformat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Mastertextformat bearbeiten</a:t>
            </a:r>
          </a:p>
          <a:p>
            <a:pPr lvl="1"/>
            <a:r>
              <a:rPr lang="en-US" smtClean="0"/>
              <a:t>Zweite Ebene</a:t>
            </a:r>
          </a:p>
          <a:p>
            <a:pPr lvl="2"/>
            <a:r>
              <a:rPr lang="en-US" smtClean="0"/>
              <a:t>Dritte Ebene</a:t>
            </a:r>
          </a:p>
          <a:p>
            <a:pPr lvl="3"/>
            <a:r>
              <a:rPr lang="en-US" smtClean="0"/>
              <a:t>Vierte Ebene</a:t>
            </a:r>
          </a:p>
          <a:p>
            <a:pPr lvl="4"/>
            <a:r>
              <a:rPr lang="en-US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62424E-C109-F440-84A3-689A668A7AFE}" type="datetimeFigureOut">
              <a:rPr lang="de-DE" smtClean="0"/>
              <a:t>11/13/13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63D72-CB14-E84A-A386-27EEDDEA687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201881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Mastertextformat bearbeiten</a:t>
            </a:r>
          </a:p>
          <a:p>
            <a:pPr lvl="1"/>
            <a:r>
              <a:rPr lang="en-US" smtClean="0"/>
              <a:t>Zweite Ebene</a:t>
            </a:r>
          </a:p>
          <a:p>
            <a:pPr lvl="2"/>
            <a:r>
              <a:rPr lang="en-US" smtClean="0"/>
              <a:t>Dritte Ebene</a:t>
            </a:r>
          </a:p>
          <a:p>
            <a:pPr lvl="3"/>
            <a:r>
              <a:rPr lang="en-US" smtClean="0"/>
              <a:t>Vierte Ebene</a:t>
            </a:r>
          </a:p>
          <a:p>
            <a:pPr lvl="4"/>
            <a:r>
              <a:rPr lang="en-US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62424E-C109-F440-84A3-689A668A7AFE}" type="datetimeFigureOut">
              <a:rPr lang="de-DE" smtClean="0"/>
              <a:t>11/13/13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63D72-CB14-E84A-A386-27EEDDEA687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247204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Mastertextformat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62424E-C109-F440-84A3-689A668A7AFE}" type="datetimeFigureOut">
              <a:rPr lang="de-DE" smtClean="0"/>
              <a:t>11/13/13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63D72-CB14-E84A-A386-27EEDDEA687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722830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Mastertextformat bearbeiten</a:t>
            </a:r>
          </a:p>
          <a:p>
            <a:pPr lvl="1"/>
            <a:r>
              <a:rPr lang="en-US" smtClean="0"/>
              <a:t>Zweite Ebene</a:t>
            </a:r>
          </a:p>
          <a:p>
            <a:pPr lvl="2"/>
            <a:r>
              <a:rPr lang="en-US" smtClean="0"/>
              <a:t>Dritte Ebene</a:t>
            </a:r>
          </a:p>
          <a:p>
            <a:pPr lvl="3"/>
            <a:r>
              <a:rPr lang="en-US" smtClean="0"/>
              <a:t>Vierte Ebene</a:t>
            </a:r>
          </a:p>
          <a:p>
            <a:pPr lvl="4"/>
            <a:r>
              <a:rPr lang="en-US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Mastertextformat bearbeiten</a:t>
            </a:r>
          </a:p>
          <a:p>
            <a:pPr lvl="1"/>
            <a:r>
              <a:rPr lang="en-US" smtClean="0"/>
              <a:t>Zweite Ebene</a:t>
            </a:r>
          </a:p>
          <a:p>
            <a:pPr lvl="2"/>
            <a:r>
              <a:rPr lang="en-US" smtClean="0"/>
              <a:t>Dritte Ebene</a:t>
            </a:r>
          </a:p>
          <a:p>
            <a:pPr lvl="3"/>
            <a:r>
              <a:rPr lang="en-US" smtClean="0"/>
              <a:t>Vierte Ebene</a:t>
            </a:r>
          </a:p>
          <a:p>
            <a:pPr lvl="4"/>
            <a:r>
              <a:rPr lang="en-US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62424E-C109-F440-84A3-689A668A7AFE}" type="datetimeFigureOut">
              <a:rPr lang="de-DE" smtClean="0"/>
              <a:t>11/13/13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63D72-CB14-E84A-A386-27EEDDEA687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887065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Mastertextformat bearbeiten</a:t>
            </a:r>
          </a:p>
          <a:p>
            <a:pPr lvl="1"/>
            <a:r>
              <a:rPr lang="en-US" smtClean="0"/>
              <a:t>Zweite Ebene</a:t>
            </a:r>
          </a:p>
          <a:p>
            <a:pPr lvl="2"/>
            <a:r>
              <a:rPr lang="en-US" smtClean="0"/>
              <a:t>Dritte Ebene</a:t>
            </a:r>
          </a:p>
          <a:p>
            <a:pPr lvl="3"/>
            <a:r>
              <a:rPr lang="en-US" smtClean="0"/>
              <a:t>Vierte Ebene</a:t>
            </a:r>
          </a:p>
          <a:p>
            <a:pPr lvl="4"/>
            <a:r>
              <a:rPr lang="en-US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Mastertextformat bearbeiten</a:t>
            </a:r>
          </a:p>
          <a:p>
            <a:pPr lvl="1"/>
            <a:r>
              <a:rPr lang="en-US" smtClean="0"/>
              <a:t>Zweite Ebene</a:t>
            </a:r>
          </a:p>
          <a:p>
            <a:pPr lvl="2"/>
            <a:r>
              <a:rPr lang="en-US" smtClean="0"/>
              <a:t>Dritte Ebene</a:t>
            </a:r>
          </a:p>
          <a:p>
            <a:pPr lvl="3"/>
            <a:r>
              <a:rPr lang="en-US" smtClean="0"/>
              <a:t>Vierte Ebene</a:t>
            </a:r>
          </a:p>
          <a:p>
            <a:pPr lvl="4"/>
            <a:r>
              <a:rPr lang="en-US" smtClean="0"/>
              <a:t>Fünfte Ebene</a:t>
            </a:r>
            <a:endParaRPr lang="de-DE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62424E-C109-F440-84A3-689A668A7AFE}" type="datetimeFigureOut">
              <a:rPr lang="de-DE" smtClean="0"/>
              <a:t>11/13/13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63D72-CB14-E84A-A386-27EEDDEA687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003032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Mastertitelformat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62424E-C109-F440-84A3-689A668A7AFE}" type="datetimeFigureOut">
              <a:rPr lang="de-DE" smtClean="0"/>
              <a:t>11/13/13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63D72-CB14-E84A-A386-27EEDDEA687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877828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62424E-C109-F440-84A3-689A668A7AFE}" type="datetimeFigureOut">
              <a:rPr lang="de-DE" smtClean="0"/>
              <a:t>11/13/13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63D72-CB14-E84A-A386-27EEDDEA687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002962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Mastertextformat bearbeiten</a:t>
            </a:r>
          </a:p>
          <a:p>
            <a:pPr lvl="1"/>
            <a:r>
              <a:rPr lang="en-US" smtClean="0"/>
              <a:t>Zweite Ebene</a:t>
            </a:r>
          </a:p>
          <a:p>
            <a:pPr lvl="2"/>
            <a:r>
              <a:rPr lang="en-US" smtClean="0"/>
              <a:t>Dritte Ebene</a:t>
            </a:r>
          </a:p>
          <a:p>
            <a:pPr lvl="3"/>
            <a:r>
              <a:rPr lang="en-US" smtClean="0"/>
              <a:t>Vierte Ebene</a:t>
            </a:r>
          </a:p>
          <a:p>
            <a:pPr lvl="4"/>
            <a:r>
              <a:rPr lang="en-US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62424E-C109-F440-84A3-689A668A7AFE}" type="datetimeFigureOut">
              <a:rPr lang="de-DE" smtClean="0"/>
              <a:t>11/13/13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63D72-CB14-E84A-A386-27EEDDEA687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049478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Mastertitelformat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62424E-C109-F440-84A3-689A668A7AFE}" type="datetimeFigureOut">
              <a:rPr lang="de-DE" smtClean="0"/>
              <a:t>11/13/13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63D72-CB14-E84A-A386-27EEDDEA687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519821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Mastertextformat bearbeiten</a:t>
            </a:r>
          </a:p>
          <a:p>
            <a:pPr lvl="1"/>
            <a:r>
              <a:rPr lang="en-US" smtClean="0"/>
              <a:t>Zweite Ebene</a:t>
            </a:r>
          </a:p>
          <a:p>
            <a:pPr lvl="2"/>
            <a:r>
              <a:rPr lang="en-US" smtClean="0"/>
              <a:t>Dritte Ebene</a:t>
            </a:r>
          </a:p>
          <a:p>
            <a:pPr lvl="3"/>
            <a:r>
              <a:rPr lang="en-US" smtClean="0"/>
              <a:t>Vierte Ebene</a:t>
            </a:r>
          </a:p>
          <a:p>
            <a:pPr lvl="4"/>
            <a:r>
              <a:rPr lang="en-US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62424E-C109-F440-84A3-689A668A7AFE}" type="datetimeFigureOut">
              <a:rPr lang="de-DE" smtClean="0"/>
              <a:t>11/13/13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E63D72-CB14-E84A-A386-27EEDDEA687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725237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.bettercrypto.org/ach-master.git" TargetMode="External"/><Relationship Id="rId4" Type="http://schemas.openxmlformats.org/officeDocument/2006/relationships/hyperlink" Target="http://lists.cert.at/cgi-bin/mailman/listinfo/ach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bettercrypto.org" TargetMode="Externa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mailto:adi@kriegisch.at" TargetMode="External"/><Relationship Id="rId4" Type="http://schemas.openxmlformats.org/officeDocument/2006/relationships/hyperlink" Target="mailto:pepi@maclemon.at" TargetMode="External"/><Relationship Id="rId1" Type="http://schemas.openxmlformats.org/officeDocument/2006/relationships/slideLayout" Target="../slideLayouts/slideLayout1.xml"/><Relationship Id="rId2" Type="http://schemas.openxmlformats.org/officeDocument/2006/relationships/hyperlink" Target="mailto:kaplan@cert.at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.bettercrypto.org" TargetMode="External"/><Relationship Id="rId4" Type="http://schemas.openxmlformats.org/officeDocument/2006/relationships/hyperlink" Target="http://lists.cert.at/cgi-bin/mailman/listinfo/ach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bettercrypto.org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Project „ACH“</a:t>
            </a:r>
            <a:br>
              <a:rPr lang="de-DE" dirty="0" smtClean="0"/>
            </a:br>
            <a:r>
              <a:rPr lang="de-DE" dirty="0" smtClean="0"/>
              <a:t>(Applied </a:t>
            </a:r>
            <a:r>
              <a:rPr lang="de-DE" dirty="0" err="1" smtClean="0"/>
              <a:t>Crypto</a:t>
            </a:r>
            <a:r>
              <a:rPr lang="de-DE" dirty="0" smtClean="0"/>
              <a:t> </a:t>
            </a:r>
            <a:r>
              <a:rPr lang="de-DE" dirty="0" err="1" smtClean="0"/>
              <a:t>Hardening</a:t>
            </a:r>
            <a:r>
              <a:rPr lang="de-DE" dirty="0" smtClean="0"/>
              <a:t>)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 err="1" smtClean="0"/>
              <a:t>www.bettercrypto.org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748454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Some</a:t>
            </a:r>
            <a:r>
              <a:rPr lang="de-DE" dirty="0" smtClean="0"/>
              <a:t> </a:t>
            </a:r>
            <a:r>
              <a:rPr lang="de-DE" dirty="0" err="1" smtClean="0"/>
              <a:t>thoughts</a:t>
            </a:r>
            <a:r>
              <a:rPr lang="de-DE" dirty="0" smtClean="0"/>
              <a:t> on ECC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(</a:t>
            </a:r>
            <a:r>
              <a:rPr lang="de-DE" dirty="0" err="1" smtClean="0"/>
              <a:t>Azet</a:t>
            </a:r>
            <a:r>
              <a:rPr lang="de-DE" dirty="0" smtClean="0"/>
              <a:t>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618115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Some</a:t>
            </a:r>
            <a:r>
              <a:rPr lang="de-DE" dirty="0" smtClean="0"/>
              <a:t> </a:t>
            </a:r>
            <a:r>
              <a:rPr lang="de-DE" dirty="0" err="1" smtClean="0"/>
              <a:t>general</a:t>
            </a:r>
            <a:r>
              <a:rPr lang="de-DE" dirty="0" smtClean="0"/>
              <a:t> </a:t>
            </a:r>
            <a:r>
              <a:rPr lang="de-DE" dirty="0" err="1" smtClean="0"/>
              <a:t>thoughts</a:t>
            </a:r>
            <a:r>
              <a:rPr lang="de-DE" dirty="0" smtClean="0"/>
              <a:t> on </a:t>
            </a:r>
            <a:r>
              <a:rPr lang="de-DE" dirty="0" err="1" smtClean="0"/>
              <a:t>settings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General</a:t>
            </a:r>
          </a:p>
          <a:p>
            <a:pPr lvl="1"/>
            <a:r>
              <a:rPr lang="de-DE" sz="2200" dirty="0" err="1"/>
              <a:t>Disable</a:t>
            </a:r>
            <a:r>
              <a:rPr lang="de-DE" sz="2200" dirty="0"/>
              <a:t> SSL 2.0 (</a:t>
            </a:r>
            <a:r>
              <a:rPr lang="de-DE" sz="2200" dirty="0" err="1"/>
              <a:t>weak</a:t>
            </a:r>
            <a:r>
              <a:rPr lang="de-DE" sz="2200" dirty="0"/>
              <a:t> </a:t>
            </a:r>
            <a:r>
              <a:rPr lang="de-DE" sz="2200" dirty="0" err="1"/>
              <a:t>algorithms</a:t>
            </a:r>
            <a:r>
              <a:rPr lang="de-DE" sz="2200" dirty="0"/>
              <a:t>)</a:t>
            </a:r>
          </a:p>
          <a:p>
            <a:pPr lvl="1"/>
            <a:r>
              <a:rPr lang="de-DE" sz="2200" dirty="0" err="1"/>
              <a:t>Disable</a:t>
            </a:r>
            <a:r>
              <a:rPr lang="de-DE" sz="2200" dirty="0"/>
              <a:t> SSL 3.0 (BEAST </a:t>
            </a:r>
            <a:r>
              <a:rPr lang="de-DE" sz="2200" dirty="0" err="1"/>
              <a:t>vs</a:t>
            </a:r>
            <a:r>
              <a:rPr lang="de-DE" sz="2200" dirty="0"/>
              <a:t> IE/XP)</a:t>
            </a:r>
          </a:p>
          <a:p>
            <a:pPr lvl="1"/>
            <a:r>
              <a:rPr lang="de-DE" sz="2200" dirty="0" err="1"/>
              <a:t>Enable</a:t>
            </a:r>
            <a:r>
              <a:rPr lang="de-DE" sz="2200" dirty="0"/>
              <a:t> TLS 1.0 </a:t>
            </a:r>
            <a:r>
              <a:rPr lang="de-DE" sz="2200" dirty="0" err="1"/>
              <a:t>or</a:t>
            </a:r>
            <a:r>
              <a:rPr lang="de-DE" sz="2200" dirty="0"/>
              <a:t> </a:t>
            </a:r>
            <a:r>
              <a:rPr lang="de-DE" sz="2200" dirty="0" err="1"/>
              <a:t>better</a:t>
            </a:r>
            <a:endParaRPr lang="de-DE" sz="2200" dirty="0"/>
          </a:p>
          <a:p>
            <a:pPr lvl="1"/>
            <a:r>
              <a:rPr lang="de-DE" sz="2200" dirty="0" err="1"/>
              <a:t>Disable</a:t>
            </a:r>
            <a:r>
              <a:rPr lang="de-DE" sz="2200" dirty="0"/>
              <a:t> TLS-</a:t>
            </a:r>
            <a:r>
              <a:rPr lang="de-DE" sz="2200" dirty="0" err="1"/>
              <a:t>Compression</a:t>
            </a:r>
            <a:r>
              <a:rPr lang="de-DE" sz="2200" dirty="0"/>
              <a:t> (SSL-CRIME </a:t>
            </a:r>
            <a:r>
              <a:rPr lang="de-DE" sz="2200" dirty="0" err="1"/>
              <a:t>Attack</a:t>
            </a:r>
            <a:r>
              <a:rPr lang="de-DE" sz="2200" dirty="0"/>
              <a:t>)</a:t>
            </a:r>
          </a:p>
          <a:p>
            <a:pPr lvl="1"/>
            <a:r>
              <a:rPr lang="de-DE" sz="2200" dirty="0" err="1"/>
              <a:t>Implement</a:t>
            </a:r>
            <a:r>
              <a:rPr lang="de-DE" sz="2200" dirty="0"/>
              <a:t> HSTS (HTTP </a:t>
            </a:r>
            <a:r>
              <a:rPr lang="de-DE" sz="2200" dirty="0" err="1"/>
              <a:t>Strict</a:t>
            </a:r>
            <a:r>
              <a:rPr lang="de-DE" sz="2200" dirty="0"/>
              <a:t> Transport Security)</a:t>
            </a:r>
          </a:p>
          <a:p>
            <a:r>
              <a:rPr lang="de-DE" dirty="0" smtClean="0"/>
              <a:t>Variant A: </a:t>
            </a:r>
            <a:r>
              <a:rPr lang="de-DE" dirty="0" err="1" smtClean="0"/>
              <a:t>fewer</a:t>
            </a:r>
            <a:r>
              <a:rPr lang="de-DE" dirty="0" smtClean="0"/>
              <a:t> </a:t>
            </a:r>
            <a:r>
              <a:rPr lang="de-DE" dirty="0" err="1" smtClean="0"/>
              <a:t>supported</a:t>
            </a:r>
            <a:r>
              <a:rPr lang="de-DE" dirty="0" smtClean="0"/>
              <a:t> </a:t>
            </a:r>
            <a:r>
              <a:rPr lang="de-DE" dirty="0" err="1" smtClean="0"/>
              <a:t>clients</a:t>
            </a:r>
            <a:endParaRPr lang="de-DE" dirty="0" smtClean="0"/>
          </a:p>
          <a:p>
            <a:r>
              <a:rPr lang="de-DE" dirty="0" smtClean="0"/>
              <a:t>Variant B: </a:t>
            </a:r>
            <a:r>
              <a:rPr lang="de-DE" dirty="0" err="1" smtClean="0"/>
              <a:t>more</a:t>
            </a:r>
            <a:r>
              <a:rPr lang="de-DE" dirty="0" smtClean="0"/>
              <a:t> </a:t>
            </a:r>
            <a:r>
              <a:rPr lang="de-DE" dirty="0" err="1" smtClean="0"/>
              <a:t>clients</a:t>
            </a:r>
            <a:r>
              <a:rPr lang="de-DE" dirty="0" smtClean="0"/>
              <a:t>, </a:t>
            </a:r>
            <a:r>
              <a:rPr lang="de-DE" dirty="0" err="1" smtClean="0"/>
              <a:t>weaker</a:t>
            </a:r>
            <a:r>
              <a:rPr lang="de-DE" dirty="0" smtClean="0"/>
              <a:t> </a:t>
            </a:r>
            <a:r>
              <a:rPr lang="de-DE" dirty="0" err="1" smtClean="0"/>
              <a:t>settings</a:t>
            </a:r>
            <a:endParaRPr lang="de-DE" dirty="0" smtClean="0"/>
          </a:p>
          <a:p>
            <a:endParaRPr lang="de-DE" dirty="0"/>
          </a:p>
        </p:txBody>
      </p:sp>
      <p:sp>
        <p:nvSpPr>
          <p:cNvPr id="4" name="Textfeld 3"/>
          <p:cNvSpPr txBox="1"/>
          <p:nvPr/>
        </p:nvSpPr>
        <p:spPr>
          <a:xfrm>
            <a:off x="7182856" y="1494060"/>
            <a:ext cx="1579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Ramin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672456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Strong </a:t>
            </a:r>
            <a:r>
              <a:rPr lang="de-DE" dirty="0" err="1" smtClean="0"/>
              <a:t>settings</a:t>
            </a:r>
            <a:r>
              <a:rPr lang="de-DE" dirty="0" smtClean="0"/>
              <a:t>. Variant A</a:t>
            </a:r>
            <a:endParaRPr lang="de-DE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/>
          <a:srcRect t="-86936" b="-8693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8127667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Weaker</a:t>
            </a:r>
            <a:r>
              <a:rPr lang="de-DE" dirty="0" smtClean="0"/>
              <a:t>, </a:t>
            </a:r>
            <a:r>
              <a:rPr lang="de-DE" dirty="0" err="1" smtClean="0"/>
              <a:t>compatible</a:t>
            </a:r>
            <a:r>
              <a:rPr lang="de-DE" dirty="0" smtClean="0"/>
              <a:t> </a:t>
            </a:r>
            <a:r>
              <a:rPr lang="de-DE" dirty="0" err="1" smtClean="0"/>
              <a:t>settings</a:t>
            </a:r>
            <a:r>
              <a:rPr lang="de-DE" dirty="0" smtClean="0"/>
              <a:t>, Variant B</a:t>
            </a:r>
            <a:endParaRPr lang="de-DE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/>
          <a:srcRect t="-28801" b="-2880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9242633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Random </a:t>
            </a:r>
            <a:r>
              <a:rPr lang="de-DE" dirty="0" err="1"/>
              <a:t>Number</a:t>
            </a:r>
            <a:r>
              <a:rPr lang="de-DE" dirty="0"/>
              <a:t> Generators 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Azet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815975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Keylengths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(cm, </a:t>
            </a:r>
            <a:r>
              <a:rPr lang="de-DE" dirty="0" err="1" smtClean="0"/>
              <a:t>Azet</a:t>
            </a:r>
            <a:r>
              <a:rPr lang="de-DE" dirty="0" smtClean="0"/>
              <a:t>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652518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A </a:t>
            </a:r>
            <a:r>
              <a:rPr lang="de-DE" dirty="0" err="1"/>
              <a:t>brief</a:t>
            </a:r>
            <a:r>
              <a:rPr lang="de-DE" dirty="0"/>
              <a:t> </a:t>
            </a:r>
            <a:r>
              <a:rPr lang="de-DE" dirty="0" err="1"/>
              <a:t>overview</a:t>
            </a:r>
            <a:r>
              <a:rPr lang="de-DE" dirty="0"/>
              <a:t> of </a:t>
            </a:r>
            <a:r>
              <a:rPr lang="de-DE" dirty="0" err="1"/>
              <a:t>common</a:t>
            </a:r>
            <a:r>
              <a:rPr lang="de-DE" dirty="0"/>
              <a:t> </a:t>
            </a:r>
            <a:r>
              <a:rPr lang="de-DE" dirty="0" err="1"/>
              <a:t>crypto</a:t>
            </a:r>
            <a:r>
              <a:rPr lang="de-DE" dirty="0"/>
              <a:t> </a:t>
            </a:r>
            <a:r>
              <a:rPr lang="de-DE" dirty="0" err="1"/>
              <a:t>software</a:t>
            </a:r>
            <a:r>
              <a:rPr lang="de-DE" dirty="0"/>
              <a:t>: </a:t>
            </a:r>
            <a:r>
              <a:rPr lang="de-DE" dirty="0" err="1"/>
              <a:t>libraries</a:t>
            </a:r>
            <a:r>
              <a:rPr lang="de-DE" dirty="0"/>
              <a:t> 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(cm, Adi)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50082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err="1"/>
              <a:t>Attacks</a:t>
            </a:r>
            <a:r>
              <a:rPr lang="de-DE" dirty="0"/>
              <a:t>: BEAST, CRIME etc</a:t>
            </a:r>
            <a:r>
              <a:rPr lang="de-DE" dirty="0" smtClean="0"/>
              <a:t>.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(</a:t>
            </a:r>
            <a:r>
              <a:rPr lang="de-DE" dirty="0" err="1" smtClean="0"/>
              <a:t>Azet</a:t>
            </a:r>
            <a:r>
              <a:rPr lang="de-DE" dirty="0" smtClean="0"/>
              <a:t>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796698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Testing</a:t>
            </a:r>
            <a:r>
              <a:rPr lang="de-DE" dirty="0" smtClean="0"/>
              <a:t> </a:t>
            </a:r>
            <a:r>
              <a:rPr lang="de-DE" dirty="0" err="1" smtClean="0"/>
              <a:t>testing</a:t>
            </a:r>
            <a:r>
              <a:rPr lang="de-DE" dirty="0" smtClean="0"/>
              <a:t> </a:t>
            </a:r>
            <a:r>
              <a:rPr lang="de-DE" dirty="0" err="1" smtClean="0"/>
              <a:t>testing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579086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Bild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9144000" cy="6467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6411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Motivation</a:t>
            </a:r>
            <a:endParaRPr lang="de-DE" dirty="0"/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idx="1"/>
          </p:nvPr>
        </p:nvPicPr>
        <p:blipFill>
          <a:blip r:embed="rId2"/>
          <a:srcRect t="5223" b="522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5342885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How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test</a:t>
            </a:r>
            <a:r>
              <a:rPr lang="de-DE" dirty="0" smtClean="0"/>
              <a:t>? - Tools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DE" dirty="0" smtClean="0"/>
              <a:t>(Pepi)</a:t>
            </a:r>
          </a:p>
          <a:p>
            <a:r>
              <a:rPr lang="de-DE" dirty="0" err="1" smtClean="0"/>
              <a:t>ssllabs.com</a:t>
            </a:r>
            <a:endParaRPr lang="de-DE" dirty="0" smtClean="0"/>
          </a:p>
          <a:p>
            <a:r>
              <a:rPr lang="de-DE" dirty="0" err="1" smtClean="0"/>
              <a:t>xmpp.net</a:t>
            </a:r>
            <a:endParaRPr lang="de-DE" dirty="0" smtClean="0"/>
          </a:p>
          <a:p>
            <a:r>
              <a:rPr lang="de-DE" dirty="0" err="1" smtClean="0"/>
              <a:t>Sslscan</a:t>
            </a:r>
            <a:r>
              <a:rPr lang="de-DE" dirty="0" smtClean="0"/>
              <a:t> (CLI </a:t>
            </a:r>
            <a:r>
              <a:rPr lang="de-DE" dirty="0" err="1" smtClean="0"/>
              <a:t>tool</a:t>
            </a:r>
            <a:r>
              <a:rPr lang="de-DE" dirty="0" smtClean="0"/>
              <a:t>)</a:t>
            </a:r>
          </a:p>
          <a:p>
            <a:r>
              <a:rPr lang="de-DE" dirty="0" err="1" smtClean="0"/>
              <a:t>What</a:t>
            </a:r>
            <a:r>
              <a:rPr lang="de-DE" dirty="0" smtClean="0"/>
              <a:t> </a:t>
            </a:r>
            <a:r>
              <a:rPr lang="de-DE" dirty="0" err="1" smtClean="0"/>
              <a:t>can</a:t>
            </a:r>
            <a:r>
              <a:rPr lang="de-DE" dirty="0" smtClean="0"/>
              <a:t> </a:t>
            </a:r>
            <a:r>
              <a:rPr lang="de-DE" dirty="0" err="1" smtClean="0"/>
              <a:t>people</a:t>
            </a:r>
            <a:r>
              <a:rPr lang="de-DE" dirty="0" smtClean="0"/>
              <a:t> do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test</a:t>
            </a:r>
            <a:r>
              <a:rPr lang="de-DE" dirty="0" smtClean="0"/>
              <a:t> </a:t>
            </a:r>
            <a:r>
              <a:rPr lang="de-DE" dirty="0" err="1" smtClean="0"/>
              <a:t>themselves</a:t>
            </a:r>
            <a:r>
              <a:rPr lang="de-DE" dirty="0" smtClean="0"/>
              <a:t>?</a:t>
            </a:r>
          </a:p>
          <a:p>
            <a:r>
              <a:rPr lang="de-DE" dirty="0" err="1" smtClean="0"/>
              <a:t>What</a:t>
            </a:r>
            <a:r>
              <a:rPr lang="de-DE" dirty="0" smtClean="0"/>
              <a:t> </a:t>
            </a:r>
            <a:r>
              <a:rPr lang="de-DE" dirty="0" err="1" smtClean="0"/>
              <a:t>does</a:t>
            </a:r>
            <a:r>
              <a:rPr lang="de-DE" dirty="0"/>
              <a:t> </a:t>
            </a:r>
            <a:r>
              <a:rPr lang="de-DE" dirty="0" smtClean="0"/>
              <a:t>a </a:t>
            </a:r>
            <a:r>
              <a:rPr lang="de-DE" dirty="0" err="1" smtClean="0"/>
              <a:t>test</a:t>
            </a:r>
            <a:r>
              <a:rPr lang="de-DE" dirty="0" smtClean="0"/>
              <a:t> </a:t>
            </a:r>
            <a:r>
              <a:rPr lang="de-DE" dirty="0" err="1" smtClean="0"/>
              <a:t>result</a:t>
            </a:r>
            <a:r>
              <a:rPr lang="de-DE" dirty="0" smtClean="0"/>
              <a:t> </a:t>
            </a:r>
            <a:r>
              <a:rPr lang="de-DE" dirty="0" err="1" smtClean="0"/>
              <a:t>mean</a:t>
            </a:r>
            <a:r>
              <a:rPr lang="de-DE" dirty="0" smtClean="0"/>
              <a:t>?</a:t>
            </a:r>
          </a:p>
          <a:p>
            <a:r>
              <a:rPr lang="de-DE" dirty="0" smtClean="0"/>
              <a:t>Potential </a:t>
            </a:r>
            <a:r>
              <a:rPr lang="de-DE" dirty="0" err="1" smtClean="0"/>
              <a:t>for</a:t>
            </a:r>
            <a:r>
              <a:rPr lang="de-DE" dirty="0" smtClean="0"/>
              <a:t> a </a:t>
            </a:r>
            <a:r>
              <a:rPr lang="de-DE" dirty="0" err="1" smtClean="0"/>
              <a:t>config</a:t>
            </a:r>
            <a:r>
              <a:rPr lang="de-DE" dirty="0" smtClean="0"/>
              <a:t> file </a:t>
            </a:r>
            <a:r>
              <a:rPr lang="de-DE" dirty="0" err="1" smtClean="0"/>
              <a:t>generator</a:t>
            </a:r>
            <a:r>
              <a:rPr lang="de-DE" dirty="0" smtClean="0"/>
              <a:t> (</a:t>
            </a:r>
            <a:r>
              <a:rPr lang="de-DE" dirty="0" err="1" smtClean="0"/>
              <a:t>as</a:t>
            </a:r>
            <a:r>
              <a:rPr lang="de-DE" dirty="0" smtClean="0"/>
              <a:t> </a:t>
            </a:r>
            <a:r>
              <a:rPr lang="de-DE" dirty="0" err="1" smtClean="0"/>
              <a:t>discussed</a:t>
            </a:r>
            <a:r>
              <a:rPr lang="de-DE" dirty="0" smtClean="0"/>
              <a:t>)?</a:t>
            </a:r>
          </a:p>
          <a:p>
            <a:pPr mar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785587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Ssllabs.com</a:t>
            </a:r>
            <a:r>
              <a:rPr lang="de-DE" dirty="0" smtClean="0"/>
              <a:t> </a:t>
            </a:r>
            <a:r>
              <a:rPr lang="de-DE" dirty="0" err="1" smtClean="0"/>
              <a:t>Example</a:t>
            </a:r>
            <a:endParaRPr lang="de-DE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2668" r="-1266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7658236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>
                <a:solidFill>
                  <a:srgbClr val="008000"/>
                </a:solidFill>
              </a:rPr>
              <a:t>Recommendations</a:t>
            </a:r>
            <a:r>
              <a:rPr lang="de-DE" dirty="0">
                <a:solidFill>
                  <a:srgbClr val="008000"/>
                </a:solidFill>
              </a:rPr>
              <a:t> on </a:t>
            </a:r>
            <a:r>
              <a:rPr lang="de-DE" dirty="0" err="1">
                <a:solidFill>
                  <a:srgbClr val="008000"/>
                </a:solidFill>
              </a:rPr>
              <a:t>practical</a:t>
            </a:r>
            <a:r>
              <a:rPr lang="de-DE" dirty="0">
                <a:solidFill>
                  <a:srgbClr val="008000"/>
                </a:solidFill>
              </a:rPr>
              <a:t> </a:t>
            </a:r>
            <a:r>
              <a:rPr lang="de-DE" dirty="0" err="1">
                <a:solidFill>
                  <a:srgbClr val="008000"/>
                </a:solidFill>
              </a:rPr>
              <a:t>settings</a:t>
            </a:r>
            <a:r>
              <a:rPr lang="de-DE" dirty="0">
                <a:solidFill>
                  <a:srgbClr val="008000"/>
                </a:solidFill>
              </a:rPr>
              <a:t> </a:t>
            </a:r>
            <a:r>
              <a:rPr lang="de-DE" dirty="0" smtClean="0">
                <a:solidFill>
                  <a:srgbClr val="008000"/>
                </a:solidFill>
              </a:rPr>
              <a:t>– </a:t>
            </a:r>
            <a:r>
              <a:rPr lang="de-DE" dirty="0" err="1" smtClean="0">
                <a:solidFill>
                  <a:srgbClr val="008000"/>
                </a:solidFill>
              </a:rPr>
              <a:t>our</a:t>
            </a:r>
            <a:r>
              <a:rPr lang="de-DE" dirty="0" smtClean="0">
                <a:solidFill>
                  <a:srgbClr val="008000"/>
                </a:solidFill>
              </a:rPr>
              <a:t> </a:t>
            </a:r>
            <a:r>
              <a:rPr lang="de-DE" dirty="0" err="1" smtClean="0">
                <a:solidFill>
                  <a:srgbClr val="008000"/>
                </a:solidFill>
              </a:rPr>
              <a:t>findings</a:t>
            </a:r>
            <a:r>
              <a:rPr lang="de-DE" dirty="0" smtClean="0">
                <a:solidFill>
                  <a:srgbClr val="008000"/>
                </a:solidFill>
              </a:rPr>
              <a:t> so </a:t>
            </a:r>
            <a:r>
              <a:rPr lang="de-DE" dirty="0" err="1" smtClean="0">
                <a:solidFill>
                  <a:srgbClr val="008000"/>
                </a:solidFill>
              </a:rPr>
              <a:t>far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Apache </a:t>
            </a:r>
            <a:r>
              <a:rPr lang="de-DE" dirty="0" smtClean="0"/>
              <a:t>(Adi, </a:t>
            </a:r>
            <a:r>
              <a:rPr lang="de-DE" dirty="0" err="1" smtClean="0"/>
              <a:t>Azet</a:t>
            </a:r>
            <a:r>
              <a:rPr lang="de-DE" dirty="0" smtClean="0"/>
              <a:t>)</a:t>
            </a:r>
            <a:endParaRPr lang="de-DE" dirty="0"/>
          </a:p>
          <a:p>
            <a:r>
              <a:rPr lang="de-DE" dirty="0" err="1" smtClean="0"/>
              <a:t>Nginx</a:t>
            </a:r>
            <a:r>
              <a:rPr lang="de-DE" dirty="0" smtClean="0"/>
              <a:t> (Adi, Pepi)</a:t>
            </a:r>
          </a:p>
          <a:p>
            <a:r>
              <a:rPr lang="de-DE" dirty="0" smtClean="0"/>
              <a:t>MS IIS (Ramin)</a:t>
            </a:r>
          </a:p>
          <a:p>
            <a:r>
              <a:rPr lang="de-DE" dirty="0" err="1" smtClean="0"/>
              <a:t>Postfix</a:t>
            </a:r>
            <a:r>
              <a:rPr lang="de-DE" dirty="0" smtClean="0"/>
              <a:t> , </a:t>
            </a:r>
            <a:r>
              <a:rPr lang="de-DE" dirty="0" err="1" smtClean="0"/>
              <a:t>dovecot</a:t>
            </a:r>
            <a:r>
              <a:rPr lang="de-DE" dirty="0"/>
              <a:t> </a:t>
            </a:r>
            <a:r>
              <a:rPr lang="de-DE" dirty="0" smtClean="0"/>
              <a:t>(cm)</a:t>
            </a:r>
          </a:p>
          <a:p>
            <a:r>
              <a:rPr lang="de-DE" dirty="0" err="1" smtClean="0"/>
              <a:t>Opportunistic</a:t>
            </a:r>
            <a:r>
              <a:rPr lang="de-DE" dirty="0" smtClean="0"/>
              <a:t> TLS, </a:t>
            </a:r>
            <a:r>
              <a:rPr lang="de-DE" dirty="0" err="1" smtClean="0"/>
              <a:t>what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that</a:t>
            </a:r>
            <a:r>
              <a:rPr lang="de-DE" dirty="0" smtClean="0"/>
              <a:t>? (cm)</a:t>
            </a:r>
          </a:p>
          <a:p>
            <a:r>
              <a:rPr lang="de-DE" dirty="0"/>
              <a:t>s</a:t>
            </a:r>
            <a:r>
              <a:rPr lang="de-DE" dirty="0" smtClean="0"/>
              <a:t>sh (</a:t>
            </a:r>
            <a:r>
              <a:rPr lang="de-DE" dirty="0" err="1" smtClean="0"/>
              <a:t>Azet</a:t>
            </a:r>
            <a:r>
              <a:rPr lang="de-DE" dirty="0" smtClean="0"/>
              <a:t>)</a:t>
            </a:r>
          </a:p>
          <a:p>
            <a:endParaRPr lang="de-DE" dirty="0" smtClean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479937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Current</a:t>
            </a:r>
            <a:r>
              <a:rPr lang="de-DE" dirty="0" smtClean="0"/>
              <a:t> </a:t>
            </a:r>
            <a:r>
              <a:rPr lang="de-DE" dirty="0" err="1" smtClean="0"/>
              <a:t>state</a:t>
            </a:r>
            <a:r>
              <a:rPr lang="de-DE" dirty="0" smtClean="0"/>
              <a:t> </a:t>
            </a:r>
            <a:r>
              <a:rPr lang="de-DE" dirty="0" err="1" smtClean="0"/>
              <a:t>as</a:t>
            </a:r>
            <a:r>
              <a:rPr lang="de-DE" dirty="0" smtClean="0"/>
              <a:t> of 2013/11/13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Initial </a:t>
            </a:r>
            <a:r>
              <a:rPr lang="de-DE" dirty="0" err="1" smtClean="0"/>
              <a:t>ongoing</a:t>
            </a:r>
            <a:r>
              <a:rPr lang="de-DE" dirty="0" smtClean="0"/>
              <a:t> </a:t>
            </a:r>
            <a:r>
              <a:rPr lang="de-DE" dirty="0" err="1" smtClean="0"/>
              <a:t>work</a:t>
            </a:r>
            <a:r>
              <a:rPr lang="de-DE" dirty="0" smtClean="0"/>
              <a:t> in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git</a:t>
            </a:r>
            <a:r>
              <a:rPr lang="de-DE" dirty="0" smtClean="0"/>
              <a:t> </a:t>
            </a:r>
            <a:r>
              <a:rPr lang="de-DE" dirty="0" err="1" smtClean="0"/>
              <a:t>repository</a:t>
            </a:r>
            <a:endParaRPr lang="de-DE" dirty="0" smtClean="0"/>
          </a:p>
          <a:p>
            <a:r>
              <a:rPr lang="de-DE" dirty="0" smtClean="0"/>
              <a:t>More </a:t>
            </a:r>
            <a:r>
              <a:rPr lang="de-DE" dirty="0" err="1" smtClean="0"/>
              <a:t>testing</a:t>
            </a:r>
            <a:r>
              <a:rPr lang="de-DE" dirty="0" smtClean="0"/>
              <a:t> </a:t>
            </a:r>
            <a:r>
              <a:rPr lang="de-DE" dirty="0" err="1" smtClean="0"/>
              <a:t>needed</a:t>
            </a:r>
            <a:r>
              <a:rPr lang="de-DE" dirty="0" smtClean="0"/>
              <a:t>. </a:t>
            </a:r>
            <a:r>
              <a:rPr lang="de-DE" dirty="0" err="1" smtClean="0"/>
              <a:t>Especially</a:t>
            </a:r>
            <a:r>
              <a:rPr lang="de-DE" dirty="0" smtClean="0"/>
              <a:t> </a:t>
            </a:r>
            <a:r>
              <a:rPr lang="de-DE" dirty="0" err="1" smtClean="0"/>
              <a:t>compatibility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clients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when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simply</a:t>
            </a:r>
            <a:r>
              <a:rPr lang="de-DE" dirty="0" smtClean="0"/>
              <a:t> </a:t>
            </a:r>
            <a:r>
              <a:rPr lang="de-DE" dirty="0" err="1" smtClean="0"/>
              <a:t>ignore</a:t>
            </a:r>
            <a:r>
              <a:rPr lang="de-DE" dirty="0" smtClean="0"/>
              <a:t> </a:t>
            </a:r>
            <a:r>
              <a:rPr lang="de-DE" dirty="0" err="1" smtClean="0"/>
              <a:t>old</a:t>
            </a:r>
            <a:r>
              <a:rPr lang="de-DE" dirty="0" smtClean="0"/>
              <a:t> </a:t>
            </a:r>
            <a:r>
              <a:rPr lang="de-DE" dirty="0" err="1" smtClean="0"/>
              <a:t>clients</a:t>
            </a:r>
            <a:r>
              <a:rPr lang="de-DE" dirty="0" smtClean="0"/>
              <a:t> (RC4,...)</a:t>
            </a:r>
          </a:p>
          <a:p>
            <a:r>
              <a:rPr lang="de-DE" dirty="0" smtClean="0"/>
              <a:t> Need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fill</a:t>
            </a:r>
            <a:r>
              <a:rPr lang="de-DE" dirty="0" smtClean="0"/>
              <a:t> in </a:t>
            </a:r>
            <a:r>
              <a:rPr lang="de-DE" dirty="0" err="1" smtClean="0"/>
              <a:t>other</a:t>
            </a:r>
            <a:r>
              <a:rPr lang="de-DE" dirty="0" smtClean="0"/>
              <a:t> </a:t>
            </a:r>
            <a:r>
              <a:rPr lang="de-DE" dirty="0" err="1" smtClean="0"/>
              <a:t>sections</a:t>
            </a:r>
            <a:r>
              <a:rPr lang="de-DE" dirty="0" smtClean="0"/>
              <a:t> (PGP, Exchange server, ...)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10442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Practical</a:t>
            </a:r>
            <a:r>
              <a:rPr lang="de-DE" dirty="0" smtClean="0"/>
              <a:t> </a:t>
            </a:r>
            <a:r>
              <a:rPr lang="de-DE" dirty="0" err="1" smtClean="0"/>
              <a:t>settings</a:t>
            </a:r>
            <a:r>
              <a:rPr lang="de-DE" dirty="0" smtClean="0"/>
              <a:t> – still </a:t>
            </a:r>
            <a:r>
              <a:rPr lang="de-DE" dirty="0" err="1" smtClean="0"/>
              <a:t>missing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de-DE" dirty="0" smtClean="0"/>
              <a:t>UW, Cyrus</a:t>
            </a:r>
          </a:p>
          <a:p>
            <a:r>
              <a:rPr lang="de-DE" dirty="0" smtClean="0"/>
              <a:t>Exim4</a:t>
            </a:r>
          </a:p>
          <a:p>
            <a:r>
              <a:rPr lang="de-DE" dirty="0" err="1" smtClean="0"/>
              <a:t>OpenVPN</a:t>
            </a:r>
            <a:r>
              <a:rPr lang="de-DE" dirty="0" smtClean="0"/>
              <a:t> – </a:t>
            </a:r>
            <a:r>
              <a:rPr lang="de-DE" dirty="0" err="1" smtClean="0"/>
              <a:t>troubles</a:t>
            </a:r>
            <a:r>
              <a:rPr lang="de-DE" dirty="0" smtClean="0"/>
              <a:t> on </a:t>
            </a:r>
            <a:r>
              <a:rPr lang="de-DE" dirty="0" err="1" smtClean="0"/>
              <a:t>mac</a:t>
            </a:r>
            <a:r>
              <a:rPr lang="de-DE" dirty="0" smtClean="0"/>
              <a:t> (</a:t>
            </a:r>
            <a:r>
              <a:rPr lang="de-DE" dirty="0" err="1" smtClean="0"/>
              <a:t>pepi</a:t>
            </a:r>
            <a:r>
              <a:rPr lang="de-DE" dirty="0" smtClean="0"/>
              <a:t>)</a:t>
            </a:r>
          </a:p>
          <a:p>
            <a:r>
              <a:rPr lang="de-DE" dirty="0" smtClean="0"/>
              <a:t>IPSec</a:t>
            </a:r>
          </a:p>
          <a:p>
            <a:r>
              <a:rPr lang="de-DE" dirty="0" err="1" smtClean="0"/>
              <a:t>vendor</a:t>
            </a:r>
            <a:r>
              <a:rPr lang="de-DE" dirty="0" smtClean="0"/>
              <a:t> </a:t>
            </a:r>
            <a:r>
              <a:rPr lang="de-DE" dirty="0" err="1" smtClean="0"/>
              <a:t>specific</a:t>
            </a:r>
            <a:r>
              <a:rPr lang="de-DE" dirty="0" smtClean="0"/>
              <a:t> </a:t>
            </a:r>
            <a:r>
              <a:rPr lang="de-DE" dirty="0" err="1" smtClean="0"/>
              <a:t>applications</a:t>
            </a:r>
            <a:r>
              <a:rPr lang="de-DE" dirty="0" smtClean="0"/>
              <a:t>: </a:t>
            </a:r>
            <a:r>
              <a:rPr lang="de-DE" dirty="0" err="1" smtClean="0"/>
              <a:t>Juniper</a:t>
            </a:r>
            <a:r>
              <a:rPr lang="de-DE" dirty="0" smtClean="0"/>
              <a:t> VPN, Cisco...</a:t>
            </a:r>
          </a:p>
          <a:p>
            <a:r>
              <a:rPr lang="de-DE" dirty="0" err="1" smtClean="0"/>
              <a:t>Proxies</a:t>
            </a:r>
            <a:r>
              <a:rPr lang="de-DE" dirty="0" smtClean="0"/>
              <a:t> (</a:t>
            </a:r>
            <a:r>
              <a:rPr lang="de-DE" dirty="0" err="1" smtClean="0"/>
              <a:t>squid</a:t>
            </a:r>
            <a:r>
              <a:rPr lang="de-DE" dirty="0" smtClean="0"/>
              <a:t>)</a:t>
            </a:r>
          </a:p>
          <a:p>
            <a:r>
              <a:rPr lang="de-DE" dirty="0" smtClean="0"/>
              <a:t>Exchange</a:t>
            </a:r>
          </a:p>
          <a:p>
            <a:r>
              <a:rPr lang="de-DE" dirty="0" smtClean="0"/>
              <a:t>PGP</a:t>
            </a:r>
          </a:p>
          <a:p>
            <a:pPr marL="0" indent="0">
              <a:buNone/>
            </a:pPr>
            <a:endParaRPr lang="de-DE" dirty="0" smtClean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334371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err="1" smtClean="0"/>
              <a:t>Participation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Authors</a:t>
            </a:r>
            <a:r>
              <a:rPr lang="de-DE" dirty="0" smtClean="0"/>
              <a:t>: </a:t>
            </a:r>
            <a:r>
              <a:rPr lang="de-DE" dirty="0" err="1" smtClean="0"/>
              <a:t>cryptologists</a:t>
            </a:r>
            <a:r>
              <a:rPr lang="de-DE" dirty="0" smtClean="0"/>
              <a:t>, sysadmins, </a:t>
            </a:r>
            <a:r>
              <a:rPr lang="de-DE" dirty="0" err="1" smtClean="0"/>
              <a:t>hackers</a:t>
            </a:r>
            <a:endParaRPr lang="de-DE" dirty="0" smtClean="0"/>
          </a:p>
          <a:p>
            <a:r>
              <a:rPr lang="de-DE" dirty="0" err="1" smtClean="0"/>
              <a:t>Apply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write</a:t>
            </a:r>
            <a:r>
              <a:rPr lang="de-DE" dirty="0" smtClean="0"/>
              <a:t>-perms</a:t>
            </a:r>
          </a:p>
          <a:p>
            <a:r>
              <a:rPr lang="de-DE" dirty="0" smtClean="0"/>
              <a:t>World-</a:t>
            </a:r>
            <a:r>
              <a:rPr lang="de-DE" dirty="0" err="1" smtClean="0"/>
              <a:t>readable</a:t>
            </a:r>
            <a:endParaRPr lang="de-DE" dirty="0" smtClean="0"/>
          </a:p>
          <a:p>
            <a:r>
              <a:rPr lang="de-DE" dirty="0" smtClean="0"/>
              <a:t>Variantes: </a:t>
            </a:r>
          </a:p>
          <a:p>
            <a:pPr lvl="1"/>
            <a:r>
              <a:rPr lang="de-DE" dirty="0" smtClean="0"/>
              <a:t>(A) </a:t>
            </a:r>
            <a:r>
              <a:rPr lang="de-DE" dirty="0" err="1" smtClean="0"/>
              <a:t>reviewer</a:t>
            </a:r>
            <a:r>
              <a:rPr lang="de-DE" dirty="0" smtClean="0"/>
              <a:t>: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harder</a:t>
            </a:r>
            <a:r>
              <a:rPr lang="de-DE" dirty="0" smtClean="0"/>
              <a:t> </a:t>
            </a:r>
            <a:r>
              <a:rPr lang="de-DE" dirty="0" err="1" smtClean="0"/>
              <a:t>job</a:t>
            </a:r>
            <a:r>
              <a:rPr lang="de-DE" dirty="0" smtClean="0"/>
              <a:t> ;-)</a:t>
            </a:r>
          </a:p>
          <a:p>
            <a:pPr lvl="1"/>
            <a:r>
              <a:rPr lang="de-DE" dirty="0" smtClean="0"/>
              <a:t>(B) </a:t>
            </a:r>
            <a:r>
              <a:rPr lang="de-DE" dirty="0" err="1" smtClean="0"/>
              <a:t>co-author</a:t>
            </a:r>
            <a:r>
              <a:rPr lang="de-DE" dirty="0" smtClean="0"/>
              <a:t>: </a:t>
            </a:r>
            <a:r>
              <a:rPr lang="de-DE" dirty="0" err="1" smtClean="0"/>
              <a:t>add</a:t>
            </a:r>
            <a:r>
              <a:rPr lang="de-DE" dirty="0" smtClean="0"/>
              <a:t> a </a:t>
            </a:r>
            <a:r>
              <a:rPr lang="de-DE" dirty="0" err="1" smtClean="0"/>
              <a:t>section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762923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Links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Website: </a:t>
            </a:r>
            <a:r>
              <a:rPr lang="de-DE" dirty="0" smtClean="0">
                <a:hlinkClick r:id="rId2"/>
              </a:rPr>
              <a:t>www.bettercrypto.org</a:t>
            </a:r>
            <a:endParaRPr lang="de-DE" dirty="0" smtClean="0"/>
          </a:p>
          <a:p>
            <a:r>
              <a:rPr lang="de-DE" dirty="0" err="1" smtClean="0"/>
              <a:t>Git</a:t>
            </a:r>
            <a:r>
              <a:rPr lang="de-DE" dirty="0" smtClean="0"/>
              <a:t> </a:t>
            </a:r>
            <a:r>
              <a:rPr lang="de-DE" dirty="0" err="1" smtClean="0"/>
              <a:t>repo</a:t>
            </a:r>
            <a:r>
              <a:rPr lang="de-DE" dirty="0" smtClean="0"/>
              <a:t>: </a:t>
            </a:r>
            <a:r>
              <a:rPr lang="de-DE" dirty="0" smtClean="0">
                <a:hlinkClick r:id="rId3"/>
              </a:rPr>
              <a:t>https://</a:t>
            </a:r>
            <a:r>
              <a:rPr lang="de-DE" dirty="0" smtClean="0">
                <a:hlinkClick r:id="rId3"/>
              </a:rPr>
              <a:t>git.bettercrypto.org/ach-master.git</a:t>
            </a:r>
            <a:endParaRPr lang="de-DE" dirty="0" smtClean="0"/>
          </a:p>
          <a:p>
            <a:r>
              <a:rPr lang="de-DE" dirty="0" smtClean="0"/>
              <a:t>Mailing </a:t>
            </a:r>
            <a:r>
              <a:rPr lang="de-DE" dirty="0" err="1" smtClean="0"/>
              <a:t>list</a:t>
            </a:r>
            <a:r>
              <a:rPr lang="de-DE" dirty="0"/>
              <a:t>: </a:t>
            </a:r>
            <a:r>
              <a:rPr lang="de-DE" dirty="0" smtClean="0">
                <a:hlinkClick r:id="rId4"/>
              </a:rPr>
              <a:t>http://lists.cert.at</a:t>
            </a:r>
            <a:r>
              <a:rPr lang="de-DE" dirty="0">
                <a:hlinkClick r:id="rId4"/>
              </a:rPr>
              <a:t>/cgi-bin/mailman/listinfo/</a:t>
            </a:r>
            <a:r>
              <a:rPr lang="de-DE" dirty="0" smtClean="0">
                <a:hlinkClick r:id="rId4"/>
              </a:rPr>
              <a:t>ach</a:t>
            </a:r>
            <a:r>
              <a:rPr lang="de-DE" dirty="0" smtClean="0"/>
              <a:t> 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658885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Git</a:t>
            </a:r>
            <a:r>
              <a:rPr lang="de-DE" dirty="0" smtClean="0"/>
              <a:t> </a:t>
            </a:r>
            <a:r>
              <a:rPr lang="de-DE" dirty="0" err="1" smtClean="0"/>
              <a:t>Repo</a:t>
            </a:r>
            <a:endParaRPr lang="de-DE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/>
          <a:srcRect t="15910" b="1591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7944993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err="1" smtClean="0"/>
              <a:t>Thank</a:t>
            </a:r>
            <a:r>
              <a:rPr lang="de-DE" dirty="0" smtClean="0"/>
              <a:t> </a:t>
            </a:r>
            <a:r>
              <a:rPr lang="de-DE" dirty="0" err="1" smtClean="0"/>
              <a:t>you</a:t>
            </a:r>
            <a:r>
              <a:rPr lang="de-DE" dirty="0" smtClean="0"/>
              <a:t>!</a:t>
            </a:r>
            <a:endParaRPr lang="de-DE" dirty="0"/>
          </a:p>
        </p:txBody>
      </p:sp>
      <p:sp>
        <p:nvSpPr>
          <p:cNvPr id="4" name="Untertitel 3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40000" lnSpcReduction="20000"/>
          </a:bodyPr>
          <a:lstStyle/>
          <a:p>
            <a:r>
              <a:rPr lang="de-DE" dirty="0" err="1" smtClean="0"/>
              <a:t>Authors</a:t>
            </a:r>
            <a:r>
              <a:rPr lang="de-DE" dirty="0" smtClean="0"/>
              <a:t>:</a:t>
            </a:r>
          </a:p>
          <a:p>
            <a:r>
              <a:rPr lang="de-DE" dirty="0" smtClean="0"/>
              <a:t>L. Aaron Kaplan </a:t>
            </a:r>
            <a:r>
              <a:rPr lang="de-DE" dirty="0" smtClean="0">
                <a:hlinkClick r:id="rId2"/>
              </a:rPr>
              <a:t>kaplan@cert.at</a:t>
            </a:r>
            <a:endParaRPr lang="de-DE" dirty="0" smtClean="0"/>
          </a:p>
          <a:p>
            <a:r>
              <a:rPr lang="de-DE" dirty="0" smtClean="0"/>
              <a:t>Manuel </a:t>
            </a:r>
            <a:r>
              <a:rPr lang="de-DE" dirty="0" err="1" smtClean="0"/>
              <a:t>Koschuch</a:t>
            </a:r>
            <a:endParaRPr lang="de-DE" dirty="0" smtClean="0"/>
          </a:p>
          <a:p>
            <a:r>
              <a:rPr lang="de-DE" dirty="0" smtClean="0"/>
              <a:t>Adi </a:t>
            </a:r>
            <a:r>
              <a:rPr lang="de-DE" dirty="0" err="1" smtClean="0"/>
              <a:t>Kriegisch</a:t>
            </a:r>
            <a:r>
              <a:rPr lang="de-DE" dirty="0" smtClean="0"/>
              <a:t> </a:t>
            </a:r>
            <a:r>
              <a:rPr lang="de-DE" dirty="0" smtClean="0">
                <a:hlinkClick r:id="rId3"/>
              </a:rPr>
              <a:t>adi@kriegisch.at</a:t>
            </a:r>
            <a:endParaRPr lang="de-DE" dirty="0" smtClean="0"/>
          </a:p>
          <a:p>
            <a:r>
              <a:rPr lang="de-DE" dirty="0" smtClean="0"/>
              <a:t>Christian Mock</a:t>
            </a:r>
          </a:p>
          <a:p>
            <a:r>
              <a:rPr lang="de-DE" dirty="0" smtClean="0"/>
              <a:t>Ramin </a:t>
            </a:r>
            <a:r>
              <a:rPr lang="de-DE" dirty="0" err="1" smtClean="0"/>
              <a:t>Sabet</a:t>
            </a:r>
            <a:r>
              <a:rPr lang="de-DE" dirty="0" smtClean="0"/>
              <a:t> </a:t>
            </a:r>
          </a:p>
          <a:p>
            <a:r>
              <a:rPr lang="de-DE" dirty="0" smtClean="0"/>
              <a:t>Aaron Zauner &lt;</a:t>
            </a:r>
            <a:r>
              <a:rPr lang="de-DE" dirty="0" err="1" smtClean="0"/>
              <a:t>azet.org</a:t>
            </a:r>
            <a:r>
              <a:rPr lang="de-DE" dirty="0" smtClean="0"/>
              <a:t>&gt; </a:t>
            </a:r>
          </a:p>
          <a:p>
            <a:r>
              <a:rPr lang="de-DE" dirty="0" smtClean="0"/>
              <a:t>Pepi </a:t>
            </a:r>
            <a:r>
              <a:rPr lang="de-DE" dirty="0" err="1" smtClean="0"/>
              <a:t>Zawodsky</a:t>
            </a:r>
            <a:r>
              <a:rPr lang="de-DE" dirty="0" smtClean="0"/>
              <a:t> </a:t>
            </a:r>
            <a:r>
              <a:rPr lang="de-DE" dirty="0" smtClean="0">
                <a:hlinkClick r:id="rId4"/>
              </a:rPr>
              <a:t>pepi@maclemon.at</a:t>
            </a:r>
            <a:r>
              <a:rPr lang="de-DE" dirty="0" smtClean="0"/>
              <a:t> 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205889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err="1" smtClean="0"/>
              <a:t>Don‘t</a:t>
            </a:r>
            <a:r>
              <a:rPr lang="de-DE" dirty="0" smtClean="0"/>
              <a:t> </a:t>
            </a:r>
            <a:r>
              <a:rPr lang="de-DE" dirty="0" err="1" smtClean="0"/>
              <a:t>give</a:t>
            </a:r>
            <a:r>
              <a:rPr lang="de-DE" dirty="0" smtClean="0"/>
              <a:t> </a:t>
            </a:r>
            <a:r>
              <a:rPr lang="de-DE" dirty="0" err="1" smtClean="0"/>
              <a:t>them</a:t>
            </a:r>
            <a:r>
              <a:rPr lang="de-DE" dirty="0" smtClean="0"/>
              <a:t> </a:t>
            </a:r>
            <a:r>
              <a:rPr lang="de-DE" dirty="0" err="1" smtClean="0"/>
              <a:t>anything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free</a:t>
            </a:r>
            <a:endParaRPr lang="de-DE" dirty="0"/>
          </a:p>
        </p:txBody>
      </p:sp>
      <p:sp>
        <p:nvSpPr>
          <p:cNvPr id="5" name="Untertitel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 err="1" smtClean="0"/>
              <a:t>It‘s</a:t>
            </a:r>
            <a:r>
              <a:rPr lang="de-DE" dirty="0" smtClean="0"/>
              <a:t> </a:t>
            </a:r>
            <a:r>
              <a:rPr lang="de-DE" dirty="0" err="1" smtClean="0"/>
              <a:t>your</a:t>
            </a:r>
            <a:r>
              <a:rPr lang="de-DE" dirty="0" smtClean="0"/>
              <a:t> </a:t>
            </a:r>
            <a:r>
              <a:rPr lang="de-DE" dirty="0" err="1" smtClean="0"/>
              <a:t>home</a:t>
            </a:r>
            <a:r>
              <a:rPr lang="de-DE" dirty="0" smtClean="0"/>
              <a:t>, </a:t>
            </a:r>
            <a:r>
              <a:rPr lang="de-DE" dirty="0" err="1" smtClean="0"/>
              <a:t>you</a:t>
            </a:r>
            <a:r>
              <a:rPr lang="de-DE" dirty="0" smtClean="0"/>
              <a:t> </a:t>
            </a:r>
            <a:r>
              <a:rPr lang="de-DE" dirty="0" err="1" smtClean="0"/>
              <a:t>fight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494557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TL;DR - Quickinfos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Website: </a:t>
            </a:r>
            <a:r>
              <a:rPr lang="de-DE" dirty="0" smtClean="0">
                <a:hlinkClick r:id="rId2"/>
              </a:rPr>
              <a:t>www.bettercrypto.org</a:t>
            </a:r>
            <a:endParaRPr lang="de-DE" dirty="0" smtClean="0"/>
          </a:p>
          <a:p>
            <a:r>
              <a:rPr lang="de-DE" dirty="0" err="1" smtClean="0"/>
              <a:t>Git</a:t>
            </a:r>
            <a:r>
              <a:rPr lang="de-DE" dirty="0" smtClean="0"/>
              <a:t> </a:t>
            </a:r>
            <a:r>
              <a:rPr lang="de-DE" dirty="0" err="1" smtClean="0"/>
              <a:t>repo</a:t>
            </a:r>
            <a:r>
              <a:rPr lang="de-DE" dirty="0" smtClean="0"/>
              <a:t>: </a:t>
            </a:r>
            <a:r>
              <a:rPr lang="de-DE" dirty="0" smtClean="0">
                <a:hlinkClick r:id="rId3"/>
              </a:rPr>
              <a:t>https://git.bettercrypto.org</a:t>
            </a:r>
            <a:endParaRPr lang="de-DE" dirty="0" smtClean="0"/>
          </a:p>
          <a:p>
            <a:r>
              <a:rPr lang="de-DE" dirty="0" smtClean="0"/>
              <a:t>Mailing </a:t>
            </a:r>
            <a:r>
              <a:rPr lang="de-DE" dirty="0" err="1" smtClean="0"/>
              <a:t>list</a:t>
            </a:r>
            <a:r>
              <a:rPr lang="de-DE" dirty="0"/>
              <a:t>: </a:t>
            </a:r>
            <a:r>
              <a:rPr lang="de-DE" dirty="0" smtClean="0">
                <a:hlinkClick r:id="rId4"/>
              </a:rPr>
              <a:t>http://lists.cert.at</a:t>
            </a:r>
            <a:r>
              <a:rPr lang="de-DE" dirty="0">
                <a:hlinkClick r:id="rId4"/>
              </a:rPr>
              <a:t>/cgi-bin/mailman/listinfo/</a:t>
            </a:r>
            <a:r>
              <a:rPr lang="de-DE" dirty="0" smtClean="0">
                <a:hlinkClick r:id="rId4"/>
              </a:rPr>
              <a:t>ach</a:t>
            </a:r>
            <a:r>
              <a:rPr lang="de-DE" dirty="0" smtClean="0"/>
              <a:t> 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738536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Idea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de-DE" dirty="0" smtClean="0"/>
              <a:t>Do </a:t>
            </a:r>
            <a:r>
              <a:rPr lang="de-DE" dirty="0" err="1" smtClean="0"/>
              <a:t>at</a:t>
            </a:r>
            <a:r>
              <a:rPr lang="de-DE" dirty="0" smtClean="0"/>
              <a:t> least </a:t>
            </a:r>
            <a:r>
              <a:rPr lang="de-DE" dirty="0" err="1" smtClean="0"/>
              <a:t>something</a:t>
            </a:r>
            <a:r>
              <a:rPr lang="de-DE" dirty="0" smtClean="0"/>
              <a:t> </a:t>
            </a:r>
            <a:r>
              <a:rPr lang="de-DE" dirty="0" err="1" smtClean="0"/>
              <a:t>against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b="1" dirty="0" err="1" smtClean="0">
                <a:solidFill>
                  <a:srgbClr val="008000"/>
                </a:solidFill>
              </a:rPr>
              <a:t>Cryptocalypse</a:t>
            </a:r>
            <a:endParaRPr lang="de-DE" b="1" dirty="0" smtClean="0">
              <a:solidFill>
                <a:srgbClr val="000000"/>
              </a:solidFill>
            </a:endParaRPr>
          </a:p>
          <a:p>
            <a:r>
              <a:rPr lang="de-DE" dirty="0" smtClean="0">
                <a:solidFill>
                  <a:srgbClr val="000000"/>
                </a:solidFill>
              </a:rPr>
              <a:t>Check SSL, SSH, PGP</a:t>
            </a:r>
            <a:r>
              <a:rPr lang="de-DE" dirty="0"/>
              <a:t> </a:t>
            </a:r>
            <a:r>
              <a:rPr lang="de-DE" dirty="0" err="1" smtClean="0"/>
              <a:t>c</a:t>
            </a:r>
            <a:r>
              <a:rPr lang="de-DE" dirty="0" err="1" smtClean="0">
                <a:solidFill>
                  <a:srgbClr val="000000"/>
                </a:solidFill>
              </a:rPr>
              <a:t>rypto</a:t>
            </a:r>
            <a:r>
              <a:rPr lang="de-DE" dirty="0" smtClean="0">
                <a:solidFill>
                  <a:srgbClr val="000000"/>
                </a:solidFill>
              </a:rPr>
              <a:t> Settings in </a:t>
            </a:r>
            <a:r>
              <a:rPr lang="de-DE" dirty="0" err="1" smtClean="0">
                <a:solidFill>
                  <a:srgbClr val="000000"/>
                </a:solidFill>
              </a:rPr>
              <a:t>the</a:t>
            </a:r>
            <a:r>
              <a:rPr lang="de-DE" dirty="0" smtClean="0">
                <a:solidFill>
                  <a:srgbClr val="000000"/>
                </a:solidFill>
              </a:rPr>
              <a:t> </a:t>
            </a:r>
            <a:r>
              <a:rPr lang="de-DE" dirty="0" err="1" smtClean="0">
                <a:solidFill>
                  <a:srgbClr val="000000"/>
                </a:solidFill>
              </a:rPr>
              <a:t>most</a:t>
            </a:r>
            <a:r>
              <a:rPr lang="de-DE" dirty="0" smtClean="0">
                <a:solidFill>
                  <a:srgbClr val="000000"/>
                </a:solidFill>
              </a:rPr>
              <a:t> </a:t>
            </a:r>
            <a:r>
              <a:rPr lang="de-DE" dirty="0" err="1" smtClean="0">
                <a:solidFill>
                  <a:srgbClr val="000000"/>
                </a:solidFill>
              </a:rPr>
              <a:t>common</a:t>
            </a:r>
            <a:r>
              <a:rPr lang="de-DE" dirty="0" smtClean="0">
                <a:solidFill>
                  <a:srgbClr val="000000"/>
                </a:solidFill>
              </a:rPr>
              <a:t> </a:t>
            </a:r>
            <a:r>
              <a:rPr lang="de-DE" dirty="0" err="1" smtClean="0">
                <a:solidFill>
                  <a:srgbClr val="000000"/>
                </a:solidFill>
              </a:rPr>
              <a:t>services</a:t>
            </a:r>
            <a:r>
              <a:rPr lang="de-DE" dirty="0" smtClean="0">
                <a:solidFill>
                  <a:srgbClr val="000000"/>
                </a:solidFill>
              </a:rPr>
              <a:t> </a:t>
            </a:r>
            <a:r>
              <a:rPr lang="de-DE" dirty="0" err="1" smtClean="0">
                <a:solidFill>
                  <a:srgbClr val="000000"/>
                </a:solidFill>
              </a:rPr>
              <a:t>and</a:t>
            </a:r>
            <a:r>
              <a:rPr lang="de-DE" dirty="0" smtClean="0">
                <a:solidFill>
                  <a:srgbClr val="000000"/>
                </a:solidFill>
              </a:rPr>
              <a:t> </a:t>
            </a:r>
            <a:r>
              <a:rPr lang="de-DE" dirty="0" err="1" smtClean="0">
                <a:solidFill>
                  <a:srgbClr val="000000"/>
                </a:solidFill>
              </a:rPr>
              <a:t>certificates</a:t>
            </a:r>
            <a:r>
              <a:rPr lang="de-DE" dirty="0" smtClean="0">
                <a:solidFill>
                  <a:srgbClr val="000000"/>
                </a:solidFill>
              </a:rPr>
              <a:t>:</a:t>
            </a:r>
          </a:p>
          <a:p>
            <a:pPr lvl="1"/>
            <a:r>
              <a:rPr lang="de-DE" dirty="0" smtClean="0">
                <a:solidFill>
                  <a:srgbClr val="000000"/>
                </a:solidFill>
              </a:rPr>
              <a:t>Apache, </a:t>
            </a:r>
            <a:r>
              <a:rPr lang="de-DE" dirty="0" err="1" smtClean="0">
                <a:solidFill>
                  <a:srgbClr val="000000"/>
                </a:solidFill>
              </a:rPr>
              <a:t>Nginx</a:t>
            </a:r>
            <a:r>
              <a:rPr lang="de-DE" dirty="0" smtClean="0">
                <a:solidFill>
                  <a:srgbClr val="000000"/>
                </a:solidFill>
              </a:rPr>
              <a:t>, </a:t>
            </a:r>
            <a:r>
              <a:rPr lang="de-DE" dirty="0" err="1" smtClean="0">
                <a:solidFill>
                  <a:srgbClr val="000000"/>
                </a:solidFill>
              </a:rPr>
              <a:t>lighthttp</a:t>
            </a:r>
            <a:endParaRPr lang="de-DE" dirty="0" smtClean="0">
              <a:solidFill>
                <a:srgbClr val="000000"/>
              </a:solidFill>
            </a:endParaRPr>
          </a:p>
          <a:p>
            <a:pPr lvl="1"/>
            <a:r>
              <a:rPr lang="de-DE" dirty="0" smtClean="0">
                <a:solidFill>
                  <a:srgbClr val="000000"/>
                </a:solidFill>
              </a:rPr>
              <a:t>IMAP/POP </a:t>
            </a:r>
            <a:r>
              <a:rPr lang="de-DE" dirty="0" err="1" smtClean="0">
                <a:solidFill>
                  <a:srgbClr val="000000"/>
                </a:solidFill>
              </a:rPr>
              <a:t>servers</a:t>
            </a:r>
            <a:r>
              <a:rPr lang="de-DE" dirty="0" smtClean="0">
                <a:solidFill>
                  <a:srgbClr val="000000"/>
                </a:solidFill>
              </a:rPr>
              <a:t> (</a:t>
            </a:r>
            <a:r>
              <a:rPr lang="de-DE" dirty="0" err="1" smtClean="0">
                <a:solidFill>
                  <a:srgbClr val="000000"/>
                </a:solidFill>
              </a:rPr>
              <a:t>dovecot</a:t>
            </a:r>
            <a:r>
              <a:rPr lang="de-DE" dirty="0" smtClean="0">
                <a:solidFill>
                  <a:srgbClr val="000000"/>
                </a:solidFill>
              </a:rPr>
              <a:t>, </a:t>
            </a:r>
            <a:r>
              <a:rPr lang="de-DE" dirty="0" err="1" smtClean="0">
                <a:solidFill>
                  <a:srgbClr val="000000"/>
                </a:solidFill>
              </a:rPr>
              <a:t>cyrus</a:t>
            </a:r>
            <a:r>
              <a:rPr lang="de-DE" dirty="0" smtClean="0">
                <a:solidFill>
                  <a:srgbClr val="000000"/>
                </a:solidFill>
              </a:rPr>
              <a:t>, ...)</a:t>
            </a:r>
          </a:p>
          <a:p>
            <a:pPr lvl="1"/>
            <a:r>
              <a:rPr lang="de-DE" dirty="0" err="1" smtClean="0">
                <a:solidFill>
                  <a:srgbClr val="000000"/>
                </a:solidFill>
              </a:rPr>
              <a:t>openssl.conf</a:t>
            </a:r>
            <a:endParaRPr lang="de-DE" dirty="0" smtClean="0">
              <a:solidFill>
                <a:srgbClr val="000000"/>
              </a:solidFill>
            </a:endParaRPr>
          </a:p>
          <a:p>
            <a:pPr lvl="1"/>
            <a:r>
              <a:rPr lang="de-DE" dirty="0" smtClean="0">
                <a:solidFill>
                  <a:srgbClr val="000000"/>
                </a:solidFill>
              </a:rPr>
              <a:t>Etc.</a:t>
            </a:r>
          </a:p>
          <a:p>
            <a:r>
              <a:rPr lang="de-DE" dirty="0" smtClean="0">
                <a:solidFill>
                  <a:srgbClr val="000000"/>
                </a:solidFill>
              </a:rPr>
              <a:t>Create </a:t>
            </a:r>
            <a:r>
              <a:rPr lang="de-DE" b="1" dirty="0" smtClean="0">
                <a:solidFill>
                  <a:srgbClr val="008000"/>
                </a:solidFill>
              </a:rPr>
              <a:t>easy, </a:t>
            </a:r>
            <a:r>
              <a:rPr lang="de-DE" b="1" dirty="0" err="1" smtClean="0">
                <a:solidFill>
                  <a:srgbClr val="008000"/>
                </a:solidFill>
              </a:rPr>
              <a:t>copy</a:t>
            </a:r>
            <a:r>
              <a:rPr lang="de-DE" b="1" dirty="0" smtClean="0">
                <a:solidFill>
                  <a:srgbClr val="008000"/>
                </a:solidFill>
              </a:rPr>
              <a:t> &amp; </a:t>
            </a:r>
            <a:r>
              <a:rPr lang="de-DE" b="1" dirty="0" err="1" smtClean="0">
                <a:solidFill>
                  <a:srgbClr val="008000"/>
                </a:solidFill>
              </a:rPr>
              <a:t>paste-able</a:t>
            </a:r>
            <a:r>
              <a:rPr lang="de-DE" b="1" dirty="0" smtClean="0">
                <a:solidFill>
                  <a:srgbClr val="008000"/>
                </a:solidFill>
              </a:rPr>
              <a:t> </a:t>
            </a:r>
            <a:r>
              <a:rPr lang="de-DE" b="1" dirty="0" err="1" smtClean="0">
                <a:solidFill>
                  <a:srgbClr val="008000"/>
                </a:solidFill>
              </a:rPr>
              <a:t>settings</a:t>
            </a:r>
            <a:r>
              <a:rPr lang="de-DE" b="1" dirty="0" smtClean="0">
                <a:solidFill>
                  <a:srgbClr val="008000"/>
                </a:solidFill>
              </a:rPr>
              <a:t> </a:t>
            </a:r>
            <a:r>
              <a:rPr lang="de-DE" dirty="0" err="1" smtClean="0">
                <a:solidFill>
                  <a:srgbClr val="000000"/>
                </a:solidFill>
              </a:rPr>
              <a:t>which</a:t>
            </a:r>
            <a:r>
              <a:rPr lang="de-DE" dirty="0" smtClean="0">
                <a:solidFill>
                  <a:srgbClr val="000000"/>
                </a:solidFill>
              </a:rPr>
              <a:t> are „OK“ (</a:t>
            </a:r>
            <a:r>
              <a:rPr lang="de-DE" dirty="0" err="1" smtClean="0">
                <a:solidFill>
                  <a:srgbClr val="000000"/>
                </a:solidFill>
              </a:rPr>
              <a:t>as</a:t>
            </a:r>
            <a:r>
              <a:rPr lang="de-DE" dirty="0" smtClean="0">
                <a:solidFill>
                  <a:srgbClr val="000000"/>
                </a:solidFill>
              </a:rPr>
              <a:t> </a:t>
            </a:r>
            <a:r>
              <a:rPr lang="de-DE" dirty="0" err="1" smtClean="0">
                <a:solidFill>
                  <a:srgbClr val="000000"/>
                </a:solidFill>
              </a:rPr>
              <a:t>far</a:t>
            </a:r>
            <a:r>
              <a:rPr lang="de-DE" dirty="0" smtClean="0">
                <a:solidFill>
                  <a:srgbClr val="000000"/>
                </a:solidFill>
              </a:rPr>
              <a:t> </a:t>
            </a:r>
            <a:r>
              <a:rPr lang="de-DE" dirty="0" err="1" smtClean="0">
                <a:solidFill>
                  <a:srgbClr val="000000"/>
                </a:solidFill>
              </a:rPr>
              <a:t>as</a:t>
            </a:r>
            <a:r>
              <a:rPr lang="de-DE" dirty="0" smtClean="0">
                <a:solidFill>
                  <a:srgbClr val="000000"/>
                </a:solidFill>
              </a:rPr>
              <a:t> </a:t>
            </a:r>
            <a:r>
              <a:rPr lang="de-DE" dirty="0" err="1" smtClean="0">
                <a:solidFill>
                  <a:srgbClr val="000000"/>
                </a:solidFill>
              </a:rPr>
              <a:t>we</a:t>
            </a:r>
            <a:r>
              <a:rPr lang="de-DE" dirty="0">
                <a:solidFill>
                  <a:srgbClr val="000000"/>
                </a:solidFill>
              </a:rPr>
              <a:t> </a:t>
            </a:r>
            <a:r>
              <a:rPr lang="de-DE" dirty="0" err="1" smtClean="0">
                <a:solidFill>
                  <a:srgbClr val="000000"/>
                </a:solidFill>
              </a:rPr>
              <a:t>know</a:t>
            </a:r>
            <a:r>
              <a:rPr lang="de-DE" dirty="0" smtClean="0">
                <a:solidFill>
                  <a:srgbClr val="000000"/>
                </a:solidFill>
              </a:rPr>
              <a:t>) </a:t>
            </a:r>
            <a:r>
              <a:rPr lang="de-DE" dirty="0" err="1" smtClean="0">
                <a:solidFill>
                  <a:srgbClr val="000000"/>
                </a:solidFill>
              </a:rPr>
              <a:t>for</a:t>
            </a:r>
            <a:r>
              <a:rPr lang="de-DE" dirty="0" smtClean="0">
                <a:solidFill>
                  <a:srgbClr val="000000"/>
                </a:solidFill>
              </a:rPr>
              <a:t> </a:t>
            </a:r>
            <a:r>
              <a:rPr lang="de-DE" b="1" dirty="0" smtClean="0">
                <a:solidFill>
                  <a:srgbClr val="008000"/>
                </a:solidFill>
              </a:rPr>
              <a:t>sysadmins</a:t>
            </a:r>
            <a:r>
              <a:rPr lang="de-DE" b="1" dirty="0" smtClean="0">
                <a:solidFill>
                  <a:srgbClr val="000000"/>
                </a:solidFill>
              </a:rPr>
              <a:t>.</a:t>
            </a:r>
          </a:p>
          <a:p>
            <a:r>
              <a:rPr lang="de-DE" dirty="0" smtClean="0">
                <a:solidFill>
                  <a:srgbClr val="000000"/>
                </a:solidFill>
              </a:rPr>
              <a:t>Keep </a:t>
            </a:r>
            <a:r>
              <a:rPr lang="de-DE" dirty="0" err="1" smtClean="0">
                <a:solidFill>
                  <a:srgbClr val="000000"/>
                </a:solidFill>
              </a:rPr>
              <a:t>it</a:t>
            </a:r>
            <a:r>
              <a:rPr lang="de-DE" dirty="0" smtClean="0">
                <a:solidFill>
                  <a:srgbClr val="000000"/>
                </a:solidFill>
              </a:rPr>
              <a:t> </a:t>
            </a:r>
            <a:r>
              <a:rPr lang="de-DE" dirty="0" err="1" smtClean="0">
                <a:solidFill>
                  <a:srgbClr val="000000"/>
                </a:solidFill>
              </a:rPr>
              <a:t>short</a:t>
            </a:r>
            <a:r>
              <a:rPr lang="de-DE" dirty="0" smtClean="0">
                <a:solidFill>
                  <a:srgbClr val="000000"/>
                </a:solidFill>
              </a:rPr>
              <a:t>. </a:t>
            </a:r>
            <a:r>
              <a:rPr lang="de-DE" dirty="0" err="1" smtClean="0">
                <a:solidFill>
                  <a:srgbClr val="000000"/>
                </a:solidFill>
              </a:rPr>
              <a:t>There</a:t>
            </a:r>
            <a:r>
              <a:rPr lang="de-DE" dirty="0" smtClean="0">
                <a:solidFill>
                  <a:srgbClr val="000000"/>
                </a:solidFill>
              </a:rPr>
              <a:t> are </a:t>
            </a:r>
            <a:r>
              <a:rPr lang="de-DE" dirty="0" err="1" smtClean="0">
                <a:solidFill>
                  <a:srgbClr val="000000"/>
                </a:solidFill>
              </a:rPr>
              <a:t>many</a:t>
            </a:r>
            <a:r>
              <a:rPr lang="de-DE" dirty="0" smtClean="0">
                <a:solidFill>
                  <a:srgbClr val="000000"/>
                </a:solidFill>
              </a:rPr>
              <a:t> </a:t>
            </a:r>
            <a:r>
              <a:rPr lang="de-DE" dirty="0" err="1" smtClean="0">
                <a:solidFill>
                  <a:srgbClr val="000000"/>
                </a:solidFill>
              </a:rPr>
              <a:t>good</a:t>
            </a:r>
            <a:r>
              <a:rPr lang="de-DE" dirty="0" smtClean="0">
                <a:solidFill>
                  <a:srgbClr val="000000"/>
                </a:solidFill>
              </a:rPr>
              <a:t> </a:t>
            </a:r>
            <a:r>
              <a:rPr lang="de-DE" dirty="0" err="1" smtClean="0">
                <a:solidFill>
                  <a:srgbClr val="000000"/>
                </a:solidFill>
              </a:rPr>
              <a:t>recommendations</a:t>
            </a:r>
            <a:r>
              <a:rPr lang="de-DE" dirty="0" smtClean="0">
                <a:solidFill>
                  <a:srgbClr val="000000"/>
                </a:solidFill>
              </a:rPr>
              <a:t> out </a:t>
            </a:r>
            <a:r>
              <a:rPr lang="de-DE" dirty="0" err="1" smtClean="0">
                <a:solidFill>
                  <a:srgbClr val="000000"/>
                </a:solidFill>
              </a:rPr>
              <a:t>there</a:t>
            </a:r>
            <a:r>
              <a:rPr lang="de-DE" dirty="0" smtClean="0">
                <a:solidFill>
                  <a:srgbClr val="000000"/>
                </a:solidFill>
              </a:rPr>
              <a:t> </a:t>
            </a:r>
            <a:r>
              <a:rPr lang="de-DE" dirty="0" err="1" smtClean="0">
                <a:solidFill>
                  <a:srgbClr val="000000"/>
                </a:solidFill>
              </a:rPr>
              <a:t>written</a:t>
            </a:r>
            <a:r>
              <a:rPr lang="de-DE" dirty="0" smtClean="0">
                <a:solidFill>
                  <a:srgbClr val="000000"/>
                </a:solidFill>
              </a:rPr>
              <a:t> </a:t>
            </a:r>
            <a:r>
              <a:rPr lang="de-DE" dirty="0" err="1" smtClean="0">
                <a:solidFill>
                  <a:srgbClr val="000000"/>
                </a:solidFill>
              </a:rPr>
              <a:t>by</a:t>
            </a:r>
            <a:r>
              <a:rPr lang="de-DE" dirty="0" smtClean="0">
                <a:solidFill>
                  <a:srgbClr val="000000"/>
                </a:solidFill>
              </a:rPr>
              <a:t> </a:t>
            </a:r>
            <a:r>
              <a:rPr lang="de-DE" dirty="0" err="1" smtClean="0">
                <a:solidFill>
                  <a:srgbClr val="000000"/>
                </a:solidFill>
              </a:rPr>
              <a:t>cryptographers</a:t>
            </a:r>
            <a:r>
              <a:rPr lang="de-DE" dirty="0" smtClean="0">
                <a:solidFill>
                  <a:srgbClr val="000000"/>
                </a:solidFill>
              </a:rPr>
              <a:t> </a:t>
            </a:r>
            <a:r>
              <a:rPr lang="de-DE" dirty="0" err="1" smtClean="0">
                <a:solidFill>
                  <a:srgbClr val="000000"/>
                </a:solidFill>
              </a:rPr>
              <a:t>for</a:t>
            </a:r>
            <a:r>
              <a:rPr lang="de-DE" dirty="0" smtClean="0">
                <a:solidFill>
                  <a:srgbClr val="000000"/>
                </a:solidFill>
              </a:rPr>
              <a:t> </a:t>
            </a:r>
            <a:r>
              <a:rPr lang="de-DE" dirty="0" err="1" smtClean="0">
                <a:solidFill>
                  <a:srgbClr val="000000"/>
                </a:solidFill>
              </a:rPr>
              <a:t>cryptographers</a:t>
            </a:r>
            <a:endParaRPr lang="de-DE" dirty="0" smtClean="0">
              <a:solidFill>
                <a:srgbClr val="000000"/>
              </a:solidFill>
            </a:endParaRPr>
          </a:p>
          <a:p>
            <a:r>
              <a:rPr lang="de-DE" b="1" dirty="0" err="1" smtClean="0">
                <a:solidFill>
                  <a:srgbClr val="000000"/>
                </a:solidFill>
              </a:rPr>
              <a:t>Many</a:t>
            </a:r>
            <a:r>
              <a:rPr lang="de-DE" b="1" dirty="0" smtClean="0">
                <a:solidFill>
                  <a:srgbClr val="000000"/>
                </a:solidFill>
              </a:rPr>
              <a:t> </a:t>
            </a:r>
            <a:r>
              <a:rPr lang="de-DE" b="1" dirty="0" err="1" smtClean="0">
                <a:solidFill>
                  <a:srgbClr val="000000"/>
                </a:solidFill>
              </a:rPr>
              <a:t>eyes</a:t>
            </a:r>
            <a:r>
              <a:rPr lang="de-DE" b="1" dirty="0" smtClean="0">
                <a:solidFill>
                  <a:srgbClr val="000000"/>
                </a:solidFill>
              </a:rPr>
              <a:t> must check </a:t>
            </a:r>
            <a:r>
              <a:rPr lang="de-DE" b="1" dirty="0" err="1" smtClean="0">
                <a:solidFill>
                  <a:srgbClr val="000000"/>
                </a:solidFill>
              </a:rPr>
              <a:t>this</a:t>
            </a:r>
            <a:r>
              <a:rPr lang="de-DE" b="1" dirty="0" smtClean="0">
                <a:solidFill>
                  <a:srgbClr val="000000"/>
                </a:solidFill>
              </a:rPr>
              <a:t>!</a:t>
            </a:r>
          </a:p>
        </p:txBody>
      </p:sp>
      <p:sp>
        <p:nvSpPr>
          <p:cNvPr id="4" name="Textfeld 3"/>
          <p:cNvSpPr txBox="1"/>
          <p:nvPr/>
        </p:nvSpPr>
        <p:spPr>
          <a:xfrm>
            <a:off x="6713249" y="682999"/>
            <a:ext cx="1291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(Aaron)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350082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Table of </a:t>
            </a:r>
            <a:r>
              <a:rPr lang="de-DE" dirty="0" err="1" smtClean="0"/>
              <a:t>contents</a:t>
            </a:r>
            <a:r>
              <a:rPr lang="de-DE" dirty="0" smtClean="0"/>
              <a:t> so </a:t>
            </a:r>
            <a:r>
              <a:rPr lang="de-DE" dirty="0" err="1" smtClean="0"/>
              <a:t>far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Disclaimer </a:t>
            </a:r>
          </a:p>
          <a:p>
            <a:r>
              <a:rPr lang="en-US" dirty="0" smtClean="0"/>
              <a:t>Methods </a:t>
            </a:r>
          </a:p>
          <a:p>
            <a:r>
              <a:rPr lang="en-US" dirty="0" smtClean="0"/>
              <a:t>PKIs</a:t>
            </a:r>
          </a:p>
          <a:p>
            <a:r>
              <a:rPr lang="en-US" dirty="0" smtClean="0"/>
              <a:t>Elliptic Curve Cryptography </a:t>
            </a:r>
          </a:p>
          <a:p>
            <a:r>
              <a:rPr lang="en-US" dirty="0" smtClean="0"/>
              <a:t>Key lengths </a:t>
            </a:r>
          </a:p>
          <a:p>
            <a:r>
              <a:rPr lang="en-US" dirty="0" smtClean="0"/>
              <a:t>Random Number Generators </a:t>
            </a:r>
          </a:p>
          <a:p>
            <a:r>
              <a:rPr lang="en-US" dirty="0"/>
              <a:t>Cipher suites </a:t>
            </a:r>
          </a:p>
          <a:p>
            <a:r>
              <a:rPr lang="en-US" dirty="0" smtClean="0">
                <a:solidFill>
                  <a:srgbClr val="008000"/>
                </a:solidFill>
              </a:rPr>
              <a:t>Recommendations on practical settings </a:t>
            </a:r>
          </a:p>
          <a:p>
            <a:r>
              <a:rPr lang="en-US" dirty="0" smtClean="0"/>
              <a:t>Tools </a:t>
            </a:r>
          </a:p>
          <a:p>
            <a:r>
              <a:rPr lang="en-US" dirty="0" smtClean="0"/>
              <a:t>Links</a:t>
            </a:r>
          </a:p>
          <a:p>
            <a:r>
              <a:rPr lang="en-US" dirty="0" smtClean="0"/>
              <a:t>Reviewers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10708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Additionally covered in this talk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Attacks: BEAST, CRIME etc.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211168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Methods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(Aaron)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172198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Previous</a:t>
            </a:r>
            <a:r>
              <a:rPr lang="de-DE" dirty="0" smtClean="0"/>
              <a:t> </a:t>
            </a:r>
            <a:r>
              <a:rPr lang="de-DE" dirty="0" err="1" smtClean="0"/>
              <a:t>work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de-DE" dirty="0" smtClean="0"/>
              <a:t>(Aaron)</a:t>
            </a:r>
          </a:p>
          <a:p>
            <a:r>
              <a:rPr lang="de-DE" dirty="0" err="1" smtClean="0"/>
              <a:t>Qualys</a:t>
            </a:r>
            <a:r>
              <a:rPr lang="de-DE" dirty="0" smtClean="0"/>
              <a:t> </a:t>
            </a:r>
            <a:r>
              <a:rPr lang="de-DE" dirty="0" err="1" smtClean="0"/>
              <a:t>blog</a:t>
            </a:r>
            <a:r>
              <a:rPr lang="de-DE" dirty="0" smtClean="0"/>
              <a:t> / </a:t>
            </a:r>
            <a:r>
              <a:rPr lang="de-DE" dirty="0" err="1" smtClean="0"/>
              <a:t>book</a:t>
            </a:r>
            <a:r>
              <a:rPr lang="de-DE" dirty="0" smtClean="0"/>
              <a:t> (Ivan </a:t>
            </a:r>
            <a:r>
              <a:rPr lang="de-DE" dirty="0" err="1" smtClean="0"/>
              <a:t>Rstic</a:t>
            </a:r>
            <a:r>
              <a:rPr lang="de-DE" dirty="0" smtClean="0"/>
              <a:t>): </a:t>
            </a:r>
          </a:p>
          <a:p>
            <a:pPr lvl="1"/>
            <a:r>
              <a:rPr lang="de-DE" dirty="0"/>
              <a:t>SSL/TLS </a:t>
            </a:r>
            <a:r>
              <a:rPr lang="de-DE" dirty="0" err="1"/>
              <a:t>Deployment</a:t>
            </a:r>
            <a:r>
              <a:rPr lang="de-DE" dirty="0"/>
              <a:t> Best Practices</a:t>
            </a:r>
          </a:p>
          <a:p>
            <a:pPr lvl="1"/>
            <a:r>
              <a:rPr lang="de-DE" dirty="0" err="1"/>
              <a:t>OpenSSL</a:t>
            </a:r>
            <a:r>
              <a:rPr lang="de-DE" dirty="0"/>
              <a:t> </a:t>
            </a:r>
            <a:r>
              <a:rPr lang="de-DE" dirty="0" err="1" smtClean="0"/>
              <a:t>Cookbook</a:t>
            </a:r>
            <a:endParaRPr lang="de-DE" dirty="0" smtClean="0"/>
          </a:p>
          <a:p>
            <a:pPr lvl="1"/>
            <a:endParaRPr lang="de-DE" dirty="0" smtClean="0"/>
          </a:p>
          <a:p>
            <a:r>
              <a:rPr lang="de-DE" dirty="0" smtClean="0"/>
              <a:t>ENISA </a:t>
            </a:r>
            <a:r>
              <a:rPr lang="de-DE" dirty="0" err="1" smtClean="0"/>
              <a:t>recommendations</a:t>
            </a:r>
            <a:r>
              <a:rPr lang="de-DE" dirty="0"/>
              <a:t>: </a:t>
            </a:r>
            <a:br>
              <a:rPr lang="de-DE" dirty="0"/>
            </a:br>
            <a:r>
              <a:rPr lang="de-DE" dirty="0" err="1"/>
              <a:t>Algorithms</a:t>
            </a:r>
            <a:r>
              <a:rPr lang="de-DE" dirty="0"/>
              <a:t>, Key Sizes </a:t>
            </a:r>
            <a:r>
              <a:rPr lang="de-DE" dirty="0" err="1"/>
              <a:t>and</a:t>
            </a:r>
            <a:r>
              <a:rPr lang="de-DE" dirty="0"/>
              <a:t> Parameters </a:t>
            </a:r>
            <a:r>
              <a:rPr lang="de-DE" dirty="0" smtClean="0"/>
              <a:t>Report</a:t>
            </a:r>
          </a:p>
          <a:p>
            <a:r>
              <a:rPr lang="de-DE" dirty="0"/>
              <a:t>BSI: Technische Richtlinie TR-02102-</a:t>
            </a:r>
            <a:r>
              <a:rPr lang="de-DE" dirty="0" smtClean="0"/>
              <a:t>2, Kryptographische Verfahren: Empfehlungen </a:t>
            </a:r>
            <a:r>
              <a:rPr lang="de-DE" dirty="0"/>
              <a:t>und </a:t>
            </a:r>
            <a:r>
              <a:rPr lang="de-DE" dirty="0" smtClean="0"/>
              <a:t>Schlüssellängen. Jan. 2013</a:t>
            </a:r>
          </a:p>
          <a:p>
            <a:r>
              <a:rPr lang="de-DE" dirty="0" smtClean="0"/>
              <a:t>G-</a:t>
            </a:r>
            <a:r>
              <a:rPr lang="de-DE" dirty="0" err="1" smtClean="0"/>
              <a:t>sec.lu</a:t>
            </a:r>
            <a:r>
              <a:rPr lang="de-DE" dirty="0" smtClean="0"/>
              <a:t> (</a:t>
            </a:r>
            <a:r>
              <a:rPr lang="de-DE" dirty="0"/>
              <a:t>Thierry Zoller): TLS/SSL </a:t>
            </a:r>
            <a:r>
              <a:rPr lang="de-DE" dirty="0" err="1"/>
              <a:t>hardening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 smtClean="0"/>
              <a:t>compatibility</a:t>
            </a:r>
            <a:r>
              <a:rPr lang="de-DE" dirty="0" smtClean="0"/>
              <a:t> </a:t>
            </a:r>
            <a:r>
              <a:rPr lang="de-DE" dirty="0"/>
              <a:t>Report 2011 </a:t>
            </a:r>
            <a:endParaRPr lang="de-DE" dirty="0" smtClean="0"/>
          </a:p>
          <a:p>
            <a:r>
              <a:rPr lang="de-DE" dirty="0"/>
              <a:t>NIST: </a:t>
            </a:r>
            <a:r>
              <a:rPr lang="de-DE" dirty="0" err="1"/>
              <a:t>Recommendation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Key </a:t>
            </a:r>
            <a:r>
              <a:rPr lang="de-DE" dirty="0" smtClean="0"/>
              <a:t>Management, </a:t>
            </a:r>
            <a:r>
              <a:rPr lang="de-DE" dirty="0" err="1" smtClean="0"/>
              <a:t>July</a:t>
            </a:r>
            <a:r>
              <a:rPr lang="de-DE" smtClean="0"/>
              <a:t> 2013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3342" y="1258701"/>
            <a:ext cx="1813458" cy="2239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4719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623</Words>
  <Application>Microsoft Macintosh PowerPoint</Application>
  <PresentationFormat>Bildschirmpräsentation (4:3)</PresentationFormat>
  <Paragraphs>121</Paragraphs>
  <Slides>28</Slides>
  <Notes>1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28</vt:i4>
      </vt:variant>
    </vt:vector>
  </HeadingPairs>
  <TitlesOfParts>
    <vt:vector size="29" baseType="lpstr">
      <vt:lpstr>Office-Design</vt:lpstr>
      <vt:lpstr>Project „ACH“ (Applied Crypto Hardening)</vt:lpstr>
      <vt:lpstr>Motivation</vt:lpstr>
      <vt:lpstr>Don‘t give them anything for free</vt:lpstr>
      <vt:lpstr>TL;DR - Quickinfos</vt:lpstr>
      <vt:lpstr>Idea</vt:lpstr>
      <vt:lpstr>Table of contents so far</vt:lpstr>
      <vt:lpstr>Additionally covered in this talk</vt:lpstr>
      <vt:lpstr>Methods</vt:lpstr>
      <vt:lpstr>Previous work</vt:lpstr>
      <vt:lpstr>Some thoughts on ECC</vt:lpstr>
      <vt:lpstr>Some general thoughts on settings</vt:lpstr>
      <vt:lpstr>Strong settings. Variant A</vt:lpstr>
      <vt:lpstr>Weaker, compatible settings, Variant B</vt:lpstr>
      <vt:lpstr>Random Number Generators </vt:lpstr>
      <vt:lpstr>Keylengths</vt:lpstr>
      <vt:lpstr>A brief overview of common crypto software: libraries </vt:lpstr>
      <vt:lpstr>Attacks: BEAST, CRIME etc.</vt:lpstr>
      <vt:lpstr>Testing testing testing</vt:lpstr>
      <vt:lpstr>PowerPoint-Präsentation</vt:lpstr>
      <vt:lpstr>How to test? - Tools</vt:lpstr>
      <vt:lpstr>Ssllabs.com Example</vt:lpstr>
      <vt:lpstr>Recommendations on practical settings – our findings so far</vt:lpstr>
      <vt:lpstr>Current state as of 2013/11/13</vt:lpstr>
      <vt:lpstr>Practical settings – still missing</vt:lpstr>
      <vt:lpstr>Participation</vt:lpstr>
      <vt:lpstr>Links</vt:lpstr>
      <vt:lpstr>Git Repo</vt:lpstr>
      <vt:lpstr>Thank you!</vt:lpstr>
    </vt:vector>
  </TitlesOfParts>
  <Company>nic.at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„ACH“ (Applied Crypto Hardening)</dc:title>
  <dc:creator>L. Aaron Kaplan</dc:creator>
  <cp:lastModifiedBy>L. Aaron Kaplan</cp:lastModifiedBy>
  <cp:revision>31</cp:revision>
  <cp:lastPrinted>2013-11-04T09:19:08Z</cp:lastPrinted>
  <dcterms:created xsi:type="dcterms:W3CDTF">2013-10-23T07:22:18Z</dcterms:created>
  <dcterms:modified xsi:type="dcterms:W3CDTF">2013-11-13T17:28:51Z</dcterms:modified>
</cp:coreProperties>
</file>